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1627-64E6-4D24-A1FF-817E24F881D9}" type="datetimeFigureOut">
              <a:rPr lang="hr-HR" smtClean="0"/>
              <a:t>23.4.2021.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9E93FDC-989C-4271-AD5B-624FAA9AA3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028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1627-64E6-4D24-A1FF-817E24F881D9}" type="datetimeFigureOut">
              <a:rPr lang="hr-HR" smtClean="0"/>
              <a:t>23.4.2021.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9E93FDC-989C-4271-AD5B-624FAA9AA3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9077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1627-64E6-4D24-A1FF-817E24F881D9}" type="datetimeFigureOut">
              <a:rPr lang="hr-HR" smtClean="0"/>
              <a:t>23.4.2021.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9E93FDC-989C-4271-AD5B-624FAA9AA3D0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641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1627-64E6-4D24-A1FF-817E24F881D9}" type="datetimeFigureOut">
              <a:rPr lang="hr-HR" smtClean="0"/>
              <a:t>23.4.2021.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E93FDC-989C-4271-AD5B-624FAA9AA3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062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1627-64E6-4D24-A1FF-817E24F881D9}" type="datetimeFigureOut">
              <a:rPr lang="hr-HR" smtClean="0"/>
              <a:t>23.4.2021.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E93FDC-989C-4271-AD5B-624FAA9AA3D0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1106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1627-64E6-4D24-A1FF-817E24F881D9}" type="datetimeFigureOut">
              <a:rPr lang="hr-HR" smtClean="0"/>
              <a:t>23.4.2021.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E93FDC-989C-4271-AD5B-624FAA9AA3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0679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1627-64E6-4D24-A1FF-817E24F881D9}" type="datetimeFigureOut">
              <a:rPr lang="hr-HR" smtClean="0"/>
              <a:t>23.4.2021.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3FDC-989C-4271-AD5B-624FAA9AA3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5318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1627-64E6-4D24-A1FF-817E24F881D9}" type="datetimeFigureOut">
              <a:rPr lang="hr-HR" smtClean="0"/>
              <a:t>23.4.2021.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3FDC-989C-4271-AD5B-624FAA9AA3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373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1627-64E6-4D24-A1FF-817E24F881D9}" type="datetimeFigureOut">
              <a:rPr lang="hr-HR" smtClean="0"/>
              <a:t>23.4.2021.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3FDC-989C-4271-AD5B-624FAA9AA3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132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1627-64E6-4D24-A1FF-817E24F881D9}" type="datetimeFigureOut">
              <a:rPr lang="hr-HR" smtClean="0"/>
              <a:t>23.4.2021.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9E93FDC-989C-4271-AD5B-624FAA9AA3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138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1627-64E6-4D24-A1FF-817E24F881D9}" type="datetimeFigureOut">
              <a:rPr lang="hr-HR" smtClean="0"/>
              <a:t>23.4.2021.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9E93FDC-989C-4271-AD5B-624FAA9AA3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111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1627-64E6-4D24-A1FF-817E24F881D9}" type="datetimeFigureOut">
              <a:rPr lang="hr-HR" smtClean="0"/>
              <a:t>23.4.2021.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9E93FDC-989C-4271-AD5B-624FAA9AA3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33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1627-64E6-4D24-A1FF-817E24F881D9}" type="datetimeFigureOut">
              <a:rPr lang="hr-HR" smtClean="0"/>
              <a:t>23.4.2021.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3FDC-989C-4271-AD5B-624FAA9AA3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60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1627-64E6-4D24-A1FF-817E24F881D9}" type="datetimeFigureOut">
              <a:rPr lang="hr-HR" smtClean="0"/>
              <a:t>23.4.2021.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3FDC-989C-4271-AD5B-624FAA9AA3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404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1627-64E6-4D24-A1FF-817E24F881D9}" type="datetimeFigureOut">
              <a:rPr lang="hr-HR" smtClean="0"/>
              <a:t>23.4.2021.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3FDC-989C-4271-AD5B-624FAA9AA3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84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1627-64E6-4D24-A1FF-817E24F881D9}" type="datetimeFigureOut">
              <a:rPr lang="hr-HR" smtClean="0"/>
              <a:t>23.4.2021.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E93FDC-989C-4271-AD5B-624FAA9AA3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817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E1627-64E6-4D24-A1FF-817E24F881D9}" type="datetimeFigureOut">
              <a:rPr lang="hr-HR" smtClean="0"/>
              <a:t>23.4.2021.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9E93FDC-989C-4271-AD5B-624FAA9AA3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236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2466B4-3B0D-4743-B544-455D8B7AA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447061"/>
            <a:ext cx="8915399" cy="1828800"/>
          </a:xfrm>
        </p:spPr>
        <p:txBody>
          <a:bodyPr/>
          <a:lstStyle/>
          <a:p>
            <a:pPr algn="ctr"/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ŠUMA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F034803-A11B-480C-B194-EEF2D75651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Ivana Pešerović</a:t>
            </a:r>
          </a:p>
        </p:txBody>
      </p:sp>
    </p:spTree>
    <p:extLst>
      <p:ext uri="{BB962C8B-B14F-4D97-AF65-F5344CB8AC3E}">
        <p14:creationId xmlns:p14="http://schemas.microsoft.com/office/powerpoint/2010/main" val="391780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7AF9E2D-8F98-4755-895E-D65689F2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4D3C8C4-8367-4524-B9C5-2B3ACA682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76" name="Freeform 11">
              <a:extLst>
                <a:ext uri="{FF2B5EF4-FFF2-40B4-BE49-F238E27FC236}">
                  <a16:creationId xmlns:a16="http://schemas.microsoft.com/office/drawing/2014/main" id="{38BDB546-CAFB-429D-8D82-4F3AA2891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2">
              <a:extLst>
                <a:ext uri="{FF2B5EF4-FFF2-40B4-BE49-F238E27FC236}">
                  <a16:creationId xmlns:a16="http://schemas.microsoft.com/office/drawing/2014/main" id="{8F202AFF-3597-4A70-9149-0AA2AACBB9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3">
              <a:extLst>
                <a:ext uri="{FF2B5EF4-FFF2-40B4-BE49-F238E27FC236}">
                  <a16:creationId xmlns:a16="http://schemas.microsoft.com/office/drawing/2014/main" id="{5B91C985-1FBD-4FEE-8FB4-FBD47CF0A3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4">
              <a:extLst>
                <a:ext uri="{FF2B5EF4-FFF2-40B4-BE49-F238E27FC236}">
                  <a16:creationId xmlns:a16="http://schemas.microsoft.com/office/drawing/2014/main" id="{E045B090-8B4D-4553-997E-D7A7A2B93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5">
              <a:extLst>
                <a:ext uri="{FF2B5EF4-FFF2-40B4-BE49-F238E27FC236}">
                  <a16:creationId xmlns:a16="http://schemas.microsoft.com/office/drawing/2014/main" id="{79661459-591F-41BD-85A7-882DF2E548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6">
              <a:extLst>
                <a:ext uri="{FF2B5EF4-FFF2-40B4-BE49-F238E27FC236}">
                  <a16:creationId xmlns:a16="http://schemas.microsoft.com/office/drawing/2014/main" id="{172E6458-D7F5-4E0B-8098-F3A9B74463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7">
              <a:extLst>
                <a:ext uri="{FF2B5EF4-FFF2-40B4-BE49-F238E27FC236}">
                  <a16:creationId xmlns:a16="http://schemas.microsoft.com/office/drawing/2014/main" id="{5D1FE182-350A-4951-99FA-123B15A19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18">
              <a:extLst>
                <a:ext uri="{FF2B5EF4-FFF2-40B4-BE49-F238E27FC236}">
                  <a16:creationId xmlns:a16="http://schemas.microsoft.com/office/drawing/2014/main" id="{CBFDC3F8-18F5-41F0-9926-097682CEE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19">
              <a:extLst>
                <a:ext uri="{FF2B5EF4-FFF2-40B4-BE49-F238E27FC236}">
                  <a16:creationId xmlns:a16="http://schemas.microsoft.com/office/drawing/2014/main" id="{F4B5A695-E6ED-4C81-A965-0461489F8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20">
              <a:extLst>
                <a:ext uri="{FF2B5EF4-FFF2-40B4-BE49-F238E27FC236}">
                  <a16:creationId xmlns:a16="http://schemas.microsoft.com/office/drawing/2014/main" id="{CF31B175-CBC2-449D-8998-0BA7711EA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6" name="Freeform 21">
              <a:extLst>
                <a:ext uri="{FF2B5EF4-FFF2-40B4-BE49-F238E27FC236}">
                  <a16:creationId xmlns:a16="http://schemas.microsoft.com/office/drawing/2014/main" id="{47A691C8-6328-4014-BB1A-CB4824DEB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7" name="Freeform 22">
              <a:extLst>
                <a:ext uri="{FF2B5EF4-FFF2-40B4-BE49-F238E27FC236}">
                  <a16:creationId xmlns:a16="http://schemas.microsoft.com/office/drawing/2014/main" id="{94EADC73-ECA3-447E-8D07-AE215A3C4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A2558E-94AE-4C16-8CD0-DCF447C98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6928DF6B-A616-4A71-B951-9D8EAA775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CD6B4E15-CED4-45FA-874A-EA347C912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A4EE38F8-BF90-4D7F-8691-89ED516D7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2889210F-D6E4-4311-8BF3-DAD3FF49A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44641BAA-087D-4656-8D6F-EA70FB67F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DCEB55E2-FCCA-48F5-917E-8B3F26EC8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id="{45869B9E-3378-49CB-8EE1-FECA7D780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3497B8C7-AB4A-40B7-A86E-112D90CC6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D5A7E348-C28C-4626-9026-59B6B9F7A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A4FF1CA0-E6B1-4861-A2CD-144E06299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774FF261-7109-4B0E-B24B-622F4209C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3ECECA25-954F-4011-ADFF-BBFC4A00D3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246DEAA0-6F30-490B-9211-72EF44515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hr-HR" b="1" dirty="0"/>
              <a:t>Jestive gljive</a:t>
            </a:r>
          </a:p>
        </p:txBody>
      </p:sp>
      <p:pic>
        <p:nvPicPr>
          <p:cNvPr id="8194" name="Picture 2" descr="Rodovi i vrste vrganja | AgroPortal.hr">
            <a:extLst>
              <a:ext uri="{FF2B5EF4-FFF2-40B4-BE49-F238E27FC236}">
                <a16:creationId xmlns:a16="http://schemas.microsoft.com/office/drawing/2014/main" id="{30A7A054-DACF-4A04-B790-996D19C73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" r="-4" b="-4"/>
          <a:stretch/>
        </p:blipFill>
        <p:spPr bwMode="auto">
          <a:xfrm>
            <a:off x="20" y="10"/>
            <a:ext cx="4646965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Rectangle 102">
            <a:extLst>
              <a:ext uri="{FF2B5EF4-FFF2-40B4-BE49-F238E27FC236}">
                <a16:creationId xmlns:a16="http://schemas.microsoft.com/office/drawing/2014/main" id="{6D0FFBDB-89D1-4050-8FE5-AFC94C076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" name="Freeform 11">
            <a:extLst>
              <a:ext uri="{FF2B5EF4-FFF2-40B4-BE49-F238E27FC236}">
                <a16:creationId xmlns:a16="http://schemas.microsoft.com/office/drawing/2014/main" id="{75823B85-53D1-46E0-BC58-872776B5A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8196" name="Picture 4" descr="Gljive lisičarke: korisna i ljekovita svojstva, šteta, opis i uporaba">
            <a:extLst>
              <a:ext uri="{FF2B5EF4-FFF2-40B4-BE49-F238E27FC236}">
                <a16:creationId xmlns:a16="http://schemas.microsoft.com/office/drawing/2014/main" id="{35BCE272-37D6-426C-86D5-E9233C8E5F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" r="4134"/>
          <a:stretch/>
        </p:blipFill>
        <p:spPr bwMode="auto">
          <a:xfrm>
            <a:off x="20" y="3429000"/>
            <a:ext cx="464696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1F86B2C-5FF7-48E0-B5B0-ABEA39A1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429000"/>
            <a:ext cx="4662638" cy="0"/>
          </a:xfrm>
          <a:prstGeom prst="line">
            <a:avLst/>
          </a:prstGeom>
          <a:ln w="50800" cap="flat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AC614CE-050F-4DE3-B5F3-96D66F7F2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>
            <a:normAutofit/>
          </a:bodyPr>
          <a:lstStyle/>
          <a:p>
            <a:r>
              <a:rPr lang="hr-HR" sz="2800" dirty="0"/>
              <a:t>Vrganj</a:t>
            </a:r>
          </a:p>
          <a:p>
            <a:r>
              <a:rPr lang="hr-HR" sz="2800" dirty="0"/>
              <a:t>Lisičarka </a:t>
            </a:r>
          </a:p>
        </p:txBody>
      </p:sp>
    </p:spTree>
    <p:extLst>
      <p:ext uri="{BB962C8B-B14F-4D97-AF65-F5344CB8AC3E}">
        <p14:creationId xmlns:p14="http://schemas.microsoft.com/office/powerpoint/2010/main" val="358735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6CC57-1756-4846-884E-16D4C99B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790008" cy="1280890"/>
          </a:xfrm>
        </p:spPr>
        <p:txBody>
          <a:bodyPr>
            <a:normAutofit/>
          </a:bodyPr>
          <a:lstStyle/>
          <a:p>
            <a:r>
              <a:rPr lang="hr-HR" b="1" dirty="0"/>
              <a:t>Nejestive gljive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5B71048-19EB-4046-92F0-59D3AF8C5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040467"/>
            <a:ext cx="3373437" cy="3870755"/>
          </a:xfrm>
        </p:spPr>
        <p:txBody>
          <a:bodyPr>
            <a:normAutofit/>
          </a:bodyPr>
          <a:lstStyle/>
          <a:p>
            <a:r>
              <a:rPr lang="hr-HR" sz="2800" dirty="0"/>
              <a:t>Muhara</a:t>
            </a:r>
          </a:p>
          <a:p>
            <a:r>
              <a:rPr lang="hr-HR" sz="2800" dirty="0"/>
              <a:t>Zelena pupavka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9218" name="Picture 2" descr="MUHARA: Sveta gljiva stare šamanske Europe i Azije - Večernjakova Blogosfera">
            <a:extLst>
              <a:ext uri="{FF2B5EF4-FFF2-40B4-BE49-F238E27FC236}">
                <a16:creationId xmlns:a16="http://schemas.microsoft.com/office/drawing/2014/main" id="{FDCA72FC-D5EB-4BF6-BF66-AE55102BE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6" b="-2"/>
          <a:stretch/>
        </p:blipFill>
        <p:spPr bwMode="auto">
          <a:xfrm>
            <a:off x="6714604" y="624111"/>
            <a:ext cx="4790008" cy="262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Zelena pupavka... - Zemaljski muzej Bosne i Hercegovine | Facebook">
            <a:extLst>
              <a:ext uri="{FF2B5EF4-FFF2-40B4-BE49-F238E27FC236}">
                <a16:creationId xmlns:a16="http://schemas.microsoft.com/office/drawing/2014/main" id="{F8E5E702-640E-47E9-AB3F-A8DBCEADA3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" r="6262" b="3"/>
          <a:stretch/>
        </p:blipFill>
        <p:spPr bwMode="auto">
          <a:xfrm>
            <a:off x="6714604" y="3416024"/>
            <a:ext cx="4790008" cy="303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08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111127-E10B-4D46-9948-E5236819B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Brojne životinje…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2A4221E-53F2-446D-8E7B-2127DB79B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2537" y="1781174"/>
            <a:ext cx="8915400" cy="4295775"/>
          </a:xfrm>
        </p:spPr>
        <p:txBody>
          <a:bodyPr>
            <a:noAutofit/>
          </a:bodyPr>
          <a:lstStyle/>
          <a:p>
            <a:r>
              <a:rPr lang="hr-HR" sz="2400" dirty="0"/>
              <a:t>Sova</a:t>
            </a:r>
          </a:p>
          <a:p>
            <a:r>
              <a:rPr lang="hr-HR" sz="2400" dirty="0"/>
              <a:t>Vuk</a:t>
            </a:r>
          </a:p>
          <a:p>
            <a:r>
              <a:rPr lang="hr-HR" sz="2400" dirty="0"/>
              <a:t>Medvjed</a:t>
            </a:r>
          </a:p>
          <a:p>
            <a:r>
              <a:rPr lang="hr-HR" sz="2400" dirty="0"/>
              <a:t>Jelen</a:t>
            </a:r>
          </a:p>
          <a:p>
            <a:r>
              <a:rPr lang="hr-HR" sz="2400" dirty="0"/>
              <a:t>Divlja svinja</a:t>
            </a:r>
          </a:p>
          <a:p>
            <a:r>
              <a:rPr lang="hr-HR" sz="2400" dirty="0"/>
              <a:t>Djetlić</a:t>
            </a:r>
          </a:p>
          <a:p>
            <a:r>
              <a:rPr lang="hr-HR" sz="2400" dirty="0"/>
              <a:t>Miš</a:t>
            </a:r>
          </a:p>
          <a:p>
            <a:r>
              <a:rPr lang="hr-HR" sz="2400" dirty="0"/>
              <a:t>Šumski mrav</a:t>
            </a:r>
          </a:p>
          <a:p>
            <a:r>
              <a:rPr lang="hr-HR" sz="2400" dirty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310787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F589E4-98B3-494B-AFCE-77BC8E5C9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Životni uvjeti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5D80FBB-4E77-4D09-923B-799E4C6A7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Količina vode</a:t>
            </a:r>
          </a:p>
          <a:p>
            <a:r>
              <a:rPr lang="hr-HR" sz="2800" dirty="0"/>
              <a:t>Kvaliteta tla</a:t>
            </a:r>
          </a:p>
          <a:p>
            <a:r>
              <a:rPr lang="hr-HR" sz="2800" dirty="0"/>
              <a:t>Kvaliteta zraka</a:t>
            </a:r>
          </a:p>
          <a:p>
            <a:r>
              <a:rPr lang="hr-HR" sz="2800" dirty="0"/>
              <a:t>Sunčeva svjetlost i toplina</a:t>
            </a:r>
          </a:p>
        </p:txBody>
      </p:sp>
    </p:spTree>
    <p:extLst>
      <p:ext uri="{BB962C8B-B14F-4D97-AF65-F5344CB8AC3E}">
        <p14:creationId xmlns:p14="http://schemas.microsoft.com/office/powerpoint/2010/main" val="112802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D164FC-CE8A-4FFD-9EEA-3A8C94E1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Šumsko tlo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BF88C20-0509-4A91-B691-7337DCCD9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/>
              <a:t>Bogato humusom</a:t>
            </a:r>
          </a:p>
          <a:p>
            <a:r>
              <a:rPr lang="hr-HR" sz="2800" dirty="0"/>
              <a:t>Pogodno za uzgoj biljaka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3185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0685DC-0CEE-482C-8A89-7A85EECA3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0E791FE-BD91-49ED-88A6-885683E0A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527" y="685800"/>
            <a:ext cx="3649085" cy="5225422"/>
          </a:xfrm>
        </p:spPr>
        <p:txBody>
          <a:bodyPr anchor="ctr">
            <a:normAutofit/>
          </a:bodyPr>
          <a:lstStyle/>
          <a:p>
            <a:r>
              <a:rPr lang="hr-HR" b="1" dirty="0"/>
              <a:t>Utjecaj čovjeka na šume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1628A5-06CF-426B-948A-59ED234C9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DDDBB80-BE0D-4A19-AD45-EF8CECF96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554" y="685800"/>
            <a:ext cx="5970162" cy="5225422"/>
          </a:xfrm>
        </p:spPr>
        <p:txBody>
          <a:bodyPr anchor="ctr">
            <a:normAutofit/>
          </a:bodyPr>
          <a:lstStyle/>
          <a:p>
            <a:r>
              <a:rPr lang="hr-HR" sz="2400" dirty="0"/>
              <a:t>Krčenje šuma zbog obradivog tla</a:t>
            </a:r>
          </a:p>
          <a:p>
            <a:r>
              <a:rPr lang="hr-HR" sz="2400" dirty="0"/>
              <a:t>Gradnja naselja i prometnica</a:t>
            </a:r>
          </a:p>
          <a:p>
            <a:r>
              <a:rPr lang="hr-HR" sz="2400" dirty="0"/>
              <a:t>Korištenje drveta u razne svrhe</a:t>
            </a:r>
          </a:p>
          <a:p>
            <a:r>
              <a:rPr lang="hr-HR" sz="2400" dirty="0"/>
              <a:t>Razna zagađenja</a:t>
            </a:r>
          </a:p>
          <a:p>
            <a:endParaRPr lang="hr-HR" dirty="0"/>
          </a:p>
          <a:p>
            <a:r>
              <a:rPr lang="hr-HR" sz="3200" b="1" dirty="0"/>
              <a:t>JEDNOM UNIŠTENA ŠUMA TEŠKO SE I DUGO OPORAVLJA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902729-F83B-46AA-B572-057BD32A6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6041" y="1871831"/>
            <a:ext cx="0" cy="32004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62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estival Citat baka end slide gif - livelovegetoutside.com">
            <a:extLst>
              <a:ext uri="{FF2B5EF4-FFF2-40B4-BE49-F238E27FC236}">
                <a16:creationId xmlns:a16="http://schemas.microsoft.com/office/drawing/2014/main" id="{83446403-E54C-4A14-9055-22B309D89295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594" y="1539875"/>
            <a:ext cx="4722812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277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BE195C-D8BB-4700-B9D8-606B25F5F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Životna zajednica šume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118B34-9158-4FEC-BB86-BCB2C610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419350"/>
            <a:ext cx="8915400" cy="3491872"/>
          </a:xfrm>
        </p:spPr>
        <p:txBody>
          <a:bodyPr/>
          <a:lstStyle/>
          <a:p>
            <a:r>
              <a:rPr lang="hr-HR" sz="2800" dirty="0"/>
              <a:t>Čine ju svi stanovnici jedne šume</a:t>
            </a:r>
          </a:p>
          <a:p>
            <a:r>
              <a:rPr lang="hr-HR" sz="2800" dirty="0"/>
              <a:t>Međusobno povezani</a:t>
            </a:r>
          </a:p>
          <a:p>
            <a:r>
              <a:rPr lang="hr-HR" sz="2800" dirty="0"/>
              <a:t>Ovise jedni o drugima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2399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BF81265-58BD-4FC4-A086-B06A8388B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hr-HR" b="1" dirty="0"/>
              <a:t>Vrste šuma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94543A62-A2AB-454A-878E-D3D9190D5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3CD41630-577A-4E0A-BDC0-49823F075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225" y="1781176"/>
            <a:ext cx="7810500" cy="4111678"/>
          </a:xfrm>
        </p:spPr>
        <p:txBody>
          <a:bodyPr>
            <a:normAutofit/>
          </a:bodyPr>
          <a:lstStyle/>
          <a:p>
            <a:r>
              <a:rPr lang="hr-HR" sz="2800" b="1" dirty="0"/>
              <a:t>LISTOPADNE ŠUME</a:t>
            </a:r>
          </a:p>
          <a:p>
            <a:r>
              <a:rPr lang="hr-HR" dirty="0"/>
              <a:t>Hrast lužnjak, jasen, kesten, bukva, grab….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sz="2800" b="1" dirty="0"/>
              <a:t>VAZDAZELENE ŠUME</a:t>
            </a:r>
          </a:p>
          <a:p>
            <a:r>
              <a:rPr lang="hr-HR" dirty="0"/>
              <a:t>Jela, smreka, bor, hrast crnika…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sz="2800" b="1" dirty="0"/>
              <a:t>MJEŠOVITE ŠUME</a:t>
            </a:r>
          </a:p>
          <a:p>
            <a:r>
              <a:rPr lang="hr-HR" dirty="0"/>
              <a:t>Tu rastu i listopadna i vazdazelena stabla</a:t>
            </a:r>
          </a:p>
          <a:p>
            <a:endParaRPr lang="en-US" dirty="0"/>
          </a:p>
        </p:txBody>
      </p:sp>
      <p:sp>
        <p:nvSpPr>
          <p:cNvPr id="143" name="Freeform 11">
            <a:extLst>
              <a:ext uri="{FF2B5EF4-FFF2-40B4-BE49-F238E27FC236}">
                <a16:creationId xmlns:a16="http://schemas.microsoft.com/office/drawing/2014/main" id="{50553464-41F1-4160-9D02-7C5EC7013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9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3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DD9DF7-539A-4788-8C22-3F9A42A6D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Listopadne šume</a:t>
            </a:r>
          </a:p>
        </p:txBody>
      </p:sp>
      <p:pic>
        <p:nvPicPr>
          <p:cNvPr id="4098" name="Picture 2" descr="Bečka šuma – Wikipedija">
            <a:extLst>
              <a:ext uri="{FF2B5EF4-FFF2-40B4-BE49-F238E27FC236}">
                <a16:creationId xmlns:a16="http://schemas.microsoft.com/office/drawing/2014/main" id="{44D352EE-07FB-4D2E-BE24-D47F90537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2217346"/>
            <a:ext cx="4031239" cy="302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istopadne šume by livia.horvat-bahnik on emaze">
            <a:extLst>
              <a:ext uri="{FF2B5EF4-FFF2-40B4-BE49-F238E27FC236}">
                <a16:creationId xmlns:a16="http://schemas.microsoft.com/office/drawing/2014/main" id="{24A3509A-BBB0-4B52-B10E-36EDAE7F4A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097" y="2217346"/>
            <a:ext cx="4851151" cy="302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0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123F56-E335-4B9A-94F8-7DE7AEC2C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51" y="624110"/>
            <a:ext cx="10190162" cy="1280890"/>
          </a:xfrm>
        </p:spPr>
        <p:txBody>
          <a:bodyPr/>
          <a:lstStyle/>
          <a:p>
            <a:r>
              <a:rPr lang="hr-HR" dirty="0"/>
              <a:t>Bukva                       Jasen                  Grab      </a:t>
            </a:r>
          </a:p>
        </p:txBody>
      </p:sp>
      <p:pic>
        <p:nvPicPr>
          <p:cNvPr id="2052" name="Picture 4" descr="Bukva Drveće prodaja">
            <a:extLst>
              <a:ext uri="{FF2B5EF4-FFF2-40B4-BE49-F238E27FC236}">
                <a16:creationId xmlns:a16="http://schemas.microsoft.com/office/drawing/2014/main" id="{9C9171F7-EFF4-441F-9D46-B8E9047C8F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1905000"/>
            <a:ext cx="3048001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rni jasen: pomoćnik kod tegoba s probavom i bubrezima - Living">
            <a:extLst>
              <a:ext uri="{FF2B5EF4-FFF2-40B4-BE49-F238E27FC236}">
                <a16:creationId xmlns:a16="http://schemas.microsoft.com/office/drawing/2014/main" id="{36F4B297-C84C-408E-A35B-19D49973B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850" y="2462213"/>
            <a:ext cx="3316376" cy="220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bični grab | AgroPortal.hr">
            <a:extLst>
              <a:ext uri="{FF2B5EF4-FFF2-40B4-BE49-F238E27FC236}">
                <a16:creationId xmlns:a16="http://schemas.microsoft.com/office/drawing/2014/main" id="{721DC970-8E2F-4754-8613-7916E09B8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2462213"/>
            <a:ext cx="3529013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380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74498C-9684-4463-8F77-B8C4BBAAE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Vazdazelene šume</a:t>
            </a:r>
          </a:p>
        </p:txBody>
      </p:sp>
      <p:pic>
        <p:nvPicPr>
          <p:cNvPr id="3074" name="Picture 2" descr="šuma | Proleksis enciklopedija">
            <a:extLst>
              <a:ext uri="{FF2B5EF4-FFF2-40B4-BE49-F238E27FC236}">
                <a16:creationId xmlns:a16="http://schemas.microsoft.com/office/drawing/2014/main" id="{E005A3C2-D0D1-403F-A3BA-D7BB72769C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175" y="2114550"/>
            <a:ext cx="4853825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Šume - lino">
            <a:extLst>
              <a:ext uri="{FF2B5EF4-FFF2-40B4-BE49-F238E27FC236}">
                <a16:creationId xmlns:a16="http://schemas.microsoft.com/office/drawing/2014/main" id="{5482CCFB-774D-4E55-B5E9-E2ACC3FE2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2114550"/>
            <a:ext cx="485140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47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6BFEB6-EA9C-4D64-8051-28CAB2DCC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50" y="633635"/>
            <a:ext cx="10190162" cy="1280890"/>
          </a:xfrm>
        </p:spPr>
        <p:txBody>
          <a:bodyPr/>
          <a:lstStyle/>
          <a:p>
            <a:r>
              <a:rPr lang="hr-HR" dirty="0"/>
              <a:t>Jela                      Smreka                     Bor               </a:t>
            </a:r>
          </a:p>
        </p:txBody>
      </p:sp>
      <p:pic>
        <p:nvPicPr>
          <p:cNvPr id="5122" name="Picture 2" descr="Plemenita jela (Abies procera)">
            <a:extLst>
              <a:ext uri="{FF2B5EF4-FFF2-40B4-BE49-F238E27FC236}">
                <a16:creationId xmlns:a16="http://schemas.microsoft.com/office/drawing/2014/main" id="{CFED9AC0-2D80-45C4-9E16-6984538761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73" y="2324100"/>
            <a:ext cx="3314699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Znate li kakvo je stablo visoka smreka? - RTL ŽIVOT I STIL">
            <a:extLst>
              <a:ext uri="{FF2B5EF4-FFF2-40B4-BE49-F238E27FC236}">
                <a16:creationId xmlns:a16="http://schemas.microsoft.com/office/drawing/2014/main" id="{1D87CCF5-21A0-4106-B536-28419C5C3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71" y="2533650"/>
            <a:ext cx="4256018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ijeli Bor - Best Rezepte">
            <a:extLst>
              <a:ext uri="{FF2B5EF4-FFF2-40B4-BE49-F238E27FC236}">
                <a16:creationId xmlns:a16="http://schemas.microsoft.com/office/drawing/2014/main" id="{3BC06037-738F-4FE4-9755-EA762D617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025" y="2800350"/>
            <a:ext cx="28575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883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3A7DF5-3C05-4521-8F9D-5CC1560C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Mješovite šume</a:t>
            </a:r>
          </a:p>
        </p:txBody>
      </p:sp>
      <p:pic>
        <p:nvPicPr>
          <p:cNvPr id="6146" name="Picture 2" descr="Šuma">
            <a:extLst>
              <a:ext uri="{FF2B5EF4-FFF2-40B4-BE49-F238E27FC236}">
                <a16:creationId xmlns:a16="http://schemas.microsoft.com/office/drawing/2014/main" id="{AAA90F0A-5FEF-4C0C-AFAD-46A54A1E16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2460625"/>
            <a:ext cx="3770161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ješovite šume Rusije. biljke i životinje mješovitih šuma. mješovita šumska  tla - Priroda 2021">
            <a:extLst>
              <a:ext uri="{FF2B5EF4-FFF2-40B4-BE49-F238E27FC236}">
                <a16:creationId xmlns:a16="http://schemas.microsoft.com/office/drawing/2014/main" id="{6E013466-AE3F-429E-8202-D6DF88597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099" y="3997324"/>
            <a:ext cx="3625603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istopadne šume: osnovne karakteristike listopadnih šuma - RTL ŽIVOT I STIL">
            <a:extLst>
              <a:ext uri="{FF2B5EF4-FFF2-40B4-BE49-F238E27FC236}">
                <a16:creationId xmlns:a16="http://schemas.microsoft.com/office/drawing/2014/main" id="{79491D11-E262-46D5-A11F-0C6F30932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" r="16344" b="1"/>
          <a:stretch/>
        </p:blipFill>
        <p:spPr bwMode="auto">
          <a:xfrm>
            <a:off x="7048768" y="624110"/>
            <a:ext cx="4031239" cy="304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67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5264A84D-7F7E-42E5-B9DD-34AA0B7E9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1104945-20ED-4D24-8E4F-D2A8F9AF2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hr-HR" b="1" dirty="0"/>
              <a:t>Grmolike i niske biljke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1AB0EB9-1A40-4EA1-B129-709AA2CD9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C8D869-9814-4C8E-99AD-BF9BD4404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74537"/>
          </a:xfrm>
        </p:spPr>
        <p:txBody>
          <a:bodyPr>
            <a:normAutofit/>
          </a:bodyPr>
          <a:lstStyle/>
          <a:p>
            <a:r>
              <a:rPr lang="hr-HR" sz="2400" dirty="0"/>
              <a:t>Bazga</a:t>
            </a:r>
          </a:p>
          <a:p>
            <a:r>
              <a:rPr lang="hr-HR" sz="2400" dirty="0"/>
              <a:t>Kupina</a:t>
            </a:r>
          </a:p>
          <a:p>
            <a:r>
              <a:rPr lang="hr-HR" sz="2400" dirty="0"/>
              <a:t>Borovnica</a:t>
            </a:r>
          </a:p>
          <a:p>
            <a:r>
              <a:rPr lang="hr-HR" sz="2400" dirty="0"/>
              <a:t>Šumska jagoda</a:t>
            </a:r>
          </a:p>
          <a:p>
            <a:r>
              <a:rPr lang="hr-HR" sz="2400" dirty="0"/>
              <a:t>Druge jestive i nejestive biljke</a:t>
            </a:r>
          </a:p>
        </p:txBody>
      </p:sp>
      <p:pic>
        <p:nvPicPr>
          <p:cNvPr id="7170" name="Picture 2" descr="Bazga – Wikipedija">
            <a:extLst>
              <a:ext uri="{FF2B5EF4-FFF2-40B4-BE49-F238E27FC236}">
                <a16:creationId xmlns:a16="http://schemas.microsoft.com/office/drawing/2014/main" id="{C9049817-7A1C-4243-A08A-50FA081313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" r="2899" b="2"/>
          <a:stretch/>
        </p:blipFill>
        <p:spPr bwMode="auto">
          <a:xfrm>
            <a:off x="4673497" y="645105"/>
            <a:ext cx="4102336" cy="301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ajna slatkih kupina - Living">
            <a:extLst>
              <a:ext uri="{FF2B5EF4-FFF2-40B4-BE49-F238E27FC236}">
                <a16:creationId xmlns:a16="http://schemas.microsoft.com/office/drawing/2014/main" id="{3D062F8B-8FFC-4986-8BF1-CC186D4F3E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2" r="19472" b="2"/>
          <a:stretch/>
        </p:blipFill>
        <p:spPr bwMode="auto">
          <a:xfrm>
            <a:off x="4673499" y="3772312"/>
            <a:ext cx="2000678" cy="213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Šumska jagoda (Fragaria vesca)">
            <a:extLst>
              <a:ext uri="{FF2B5EF4-FFF2-40B4-BE49-F238E27FC236}">
                <a16:creationId xmlns:a16="http://schemas.microsoft.com/office/drawing/2014/main" id="{22773543-F5D0-4A79-AAA6-C7A118A405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5" r="9507" b="6"/>
          <a:stretch/>
        </p:blipFill>
        <p:spPr bwMode="auto">
          <a:xfrm>
            <a:off x="6775155" y="3772312"/>
            <a:ext cx="2000678" cy="213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Ljekovito bilje: Borovnica - Ljekovito bilje">
            <a:extLst>
              <a:ext uri="{FF2B5EF4-FFF2-40B4-BE49-F238E27FC236}">
                <a16:creationId xmlns:a16="http://schemas.microsoft.com/office/drawing/2014/main" id="{AAF87504-D3CF-4DE4-A6FB-430763A506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7" r="27577" b="-1"/>
          <a:stretch/>
        </p:blipFill>
        <p:spPr bwMode="auto">
          <a:xfrm>
            <a:off x="8876811" y="648137"/>
            <a:ext cx="2631084" cy="525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reeform 11">
            <a:extLst>
              <a:ext uri="{FF2B5EF4-FFF2-40B4-BE49-F238E27FC236}">
                <a16:creationId xmlns:a16="http://schemas.microsoft.com/office/drawing/2014/main" id="{AF67D081-FD42-4C44-AA53-2FB802001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7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</TotalTime>
  <Words>150</Words>
  <Application>Microsoft Office PowerPoint</Application>
  <PresentationFormat>Široki zaslon</PresentationFormat>
  <Paragraphs>57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Times New Roman</vt:lpstr>
      <vt:lpstr>Wingdings 3</vt:lpstr>
      <vt:lpstr>Pramen</vt:lpstr>
      <vt:lpstr>ŠUMA</vt:lpstr>
      <vt:lpstr>Životna zajednica šume</vt:lpstr>
      <vt:lpstr>Vrste šuma</vt:lpstr>
      <vt:lpstr>Listopadne šume</vt:lpstr>
      <vt:lpstr>Bukva                       Jasen                  Grab      </vt:lpstr>
      <vt:lpstr>Vazdazelene šume</vt:lpstr>
      <vt:lpstr>Jela                      Smreka                     Bor               </vt:lpstr>
      <vt:lpstr>Mješovite šume</vt:lpstr>
      <vt:lpstr>Grmolike i niske biljke</vt:lpstr>
      <vt:lpstr>Jestive gljive</vt:lpstr>
      <vt:lpstr>Nejestive gljive</vt:lpstr>
      <vt:lpstr>Brojne životinje…</vt:lpstr>
      <vt:lpstr>Životni uvjeti</vt:lpstr>
      <vt:lpstr>Šumsko tlo</vt:lpstr>
      <vt:lpstr>Utjecaj čovjeka na šume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ŠUMA</dc:title>
  <dc:creator>Ivana Pešerović</dc:creator>
  <cp:lastModifiedBy>Ivana Pešerović</cp:lastModifiedBy>
  <cp:revision>6</cp:revision>
  <dcterms:created xsi:type="dcterms:W3CDTF">2021-04-23T08:04:43Z</dcterms:created>
  <dcterms:modified xsi:type="dcterms:W3CDTF">2021-04-23T08:51:17Z</dcterms:modified>
</cp:coreProperties>
</file>