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1"/>
      </p:bgRef>
    </p:bg>
    <p:spTree>
      <p:nvGrpSpPr>
        <p:cNvPr id="1" name=""/>
        <p:cNvGrpSpPr/>
        <p:nvPr/>
      </p:nvGrpSpPr>
      <p:grpSpPr>
        <a:xfrm>
          <a:off x="0" y="0"/>
          <a:ext cx="0" cy="0"/>
          <a:chOff x="0" y="0"/>
          <a:chExt cx="0" cy="0"/>
        </a:xfrm>
      </p:grpSpPr>
      <p:sp>
        <p:nvSpPr>
          <p:cNvPr id="8" name="Pravokutni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avni povezni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r-HR"/>
              <a:t>Kliknite da biste uredili stil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a:t>Kliknite da biste uredili stil podnaslova matrice</a:t>
            </a:r>
            <a:endParaRPr kumimoji="0" lang="en-US"/>
          </a:p>
        </p:txBody>
      </p:sp>
      <p:sp>
        <p:nvSpPr>
          <p:cNvPr id="31" name="Rezervirano mjesto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FE856B1-FC18-43A3-8E75-30DD4C7B3BDD}" type="datetimeFigureOut">
              <a:rPr lang="hr-HR" smtClean="0"/>
              <a:pPr/>
              <a:t>1.2.2024.</a:t>
            </a:fld>
            <a:endParaRPr lang="hr-HR"/>
          </a:p>
        </p:txBody>
      </p:sp>
      <p:sp>
        <p:nvSpPr>
          <p:cNvPr id="18" name="Rezervirano mjesto podnožj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Rezervirano mjesto broja slajd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E6A74EC-EF59-4CD8-8D4F-57466379FD4E}"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a:t>Kliknite da biste uredili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4" name="Rezervirano mjesto datuma 3"/>
          <p:cNvSpPr>
            <a:spLocks noGrp="1"/>
          </p:cNvSpPr>
          <p:nvPr>
            <p:ph type="dt" sz="half" idx="10"/>
          </p:nvPr>
        </p:nvSpPr>
        <p:spPr/>
        <p:txBody>
          <a:bodyPr/>
          <a:lstStyle/>
          <a:p>
            <a:fld id="{4FE856B1-FC18-43A3-8E75-30DD4C7B3BDD}" type="datetimeFigureOut">
              <a:rPr lang="hr-HR" smtClean="0"/>
              <a:pPr/>
              <a:t>1.2.2024.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E6A74EC-EF59-4CD8-8D4F-57466379FD4E}"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53200" y="274955"/>
            <a:ext cx="1524000" cy="5851525"/>
          </a:xfrm>
        </p:spPr>
        <p:txBody>
          <a:bodyPr vert="eaVert" anchor="t"/>
          <a:lstStyle/>
          <a:p>
            <a:r>
              <a:rPr kumimoji="0" lang="hr-HR"/>
              <a:t>Kliknite da biste uredili stil naslova matrice</a:t>
            </a:r>
            <a:endParaRPr kumimoji="0" lang="en-US"/>
          </a:p>
        </p:txBody>
      </p:sp>
      <p:sp>
        <p:nvSpPr>
          <p:cNvPr id="3" name="Rezervirano mjesto okomitog teksta 2"/>
          <p:cNvSpPr>
            <a:spLocks noGrp="1"/>
          </p:cNvSpPr>
          <p:nvPr>
            <p:ph type="body" orient="vert" idx="1"/>
          </p:nvPr>
        </p:nvSpPr>
        <p:spPr>
          <a:xfrm>
            <a:off x="457200" y="274642"/>
            <a:ext cx="6019800" cy="5851525"/>
          </a:xfrm>
        </p:spPr>
        <p:txBody>
          <a:bodyPr vert="eaVert"/>
          <a:lstStyle/>
          <a:p>
            <a:pPr lvl="0" eaLnBrk="1" latinLnBrk="0" hangingPunct="1"/>
            <a:r>
              <a:rPr lang="hr-HR"/>
              <a:t>Kliknite da biste uredili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4" name="Rezervirano mjesto datuma 3"/>
          <p:cNvSpPr>
            <a:spLocks noGrp="1"/>
          </p:cNvSpPr>
          <p:nvPr>
            <p:ph type="dt" sz="half" idx="10"/>
          </p:nvPr>
        </p:nvSpPr>
        <p:spPr>
          <a:xfrm>
            <a:off x="4242816" y="6557946"/>
            <a:ext cx="2002464" cy="226902"/>
          </a:xfrm>
        </p:spPr>
        <p:txBody>
          <a:bodyPr/>
          <a:lstStyle/>
          <a:p>
            <a:fld id="{4FE856B1-FC18-43A3-8E75-30DD4C7B3BDD}" type="datetimeFigureOut">
              <a:rPr lang="hr-HR" smtClean="0"/>
              <a:pPr/>
              <a:t>1.2.2024.</a:t>
            </a:fld>
            <a:endParaRPr lang="hr-HR"/>
          </a:p>
        </p:txBody>
      </p:sp>
      <p:sp>
        <p:nvSpPr>
          <p:cNvPr id="5" name="Rezervirano mjesto podnožja 4"/>
          <p:cNvSpPr>
            <a:spLocks noGrp="1"/>
          </p:cNvSpPr>
          <p:nvPr>
            <p:ph type="ftr" sz="quarter" idx="11"/>
          </p:nvPr>
        </p:nvSpPr>
        <p:spPr>
          <a:xfrm>
            <a:off x="457200" y="6556248"/>
            <a:ext cx="3657600" cy="228600"/>
          </a:xfrm>
        </p:spPr>
        <p:txBody>
          <a:bodyPr/>
          <a:lstStyle/>
          <a:p>
            <a:endParaRPr lang="hr-HR"/>
          </a:p>
        </p:txBody>
      </p:sp>
      <p:sp>
        <p:nvSpPr>
          <p:cNvPr id="6" name="Rezervirano mjesto broja slajd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E6A74EC-EF59-4CD8-8D4F-57466379FD4E}"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a:t>Kliknite da biste uredili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a:t>Kliknite da biste uredili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4" name="Rezervirano mjesto datuma 3"/>
          <p:cNvSpPr>
            <a:spLocks noGrp="1"/>
          </p:cNvSpPr>
          <p:nvPr>
            <p:ph type="dt" sz="half" idx="10"/>
          </p:nvPr>
        </p:nvSpPr>
        <p:spPr/>
        <p:txBody>
          <a:bodyPr/>
          <a:lstStyle/>
          <a:p>
            <a:fld id="{4FE856B1-FC18-43A3-8E75-30DD4C7B3BDD}" type="datetimeFigureOut">
              <a:rPr lang="hr-HR" smtClean="0"/>
              <a:pPr/>
              <a:t>1.2.2024.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E6A74EC-EF59-4CD8-8D4F-57466379FD4E}"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r-HR"/>
              <a:t>Kliknite da biste uredili stil naslova matrice</a:t>
            </a:r>
            <a:endParaRPr kumimoji="0" lang="en-US"/>
          </a:p>
        </p:txBody>
      </p:sp>
      <p:sp>
        <p:nvSpPr>
          <p:cNvPr id="3" name="Rezervirano mjesto tekst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a:t>Kliknite da biste uredili stilove teksta matrice</a:t>
            </a:r>
          </a:p>
        </p:txBody>
      </p:sp>
      <p:sp>
        <p:nvSpPr>
          <p:cNvPr id="4" name="Rezervirano mjesto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FE856B1-FC18-43A3-8E75-30DD4C7B3BDD}" type="datetimeFigureOut">
              <a:rPr lang="hr-HR" smtClean="0"/>
              <a:pPr/>
              <a:t>1.2.2024.</a:t>
            </a:fld>
            <a:endParaRPr lang="hr-HR"/>
          </a:p>
        </p:txBody>
      </p:sp>
      <p:sp>
        <p:nvSpPr>
          <p:cNvPr id="5" name="Rezervirano mjesto podnožj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Rezervirano mjesto broja slajda 5"/>
          <p:cNvSpPr>
            <a:spLocks noGrp="1"/>
          </p:cNvSpPr>
          <p:nvPr>
            <p:ph type="sldNum" sz="quarter" idx="12"/>
          </p:nvPr>
        </p:nvSpPr>
        <p:spPr>
          <a:xfrm>
            <a:off x="6733952" y="6555112"/>
            <a:ext cx="588336" cy="228600"/>
          </a:xfrm>
        </p:spPr>
        <p:txBody>
          <a:bodyPr/>
          <a:lstStyle/>
          <a:p>
            <a:fld id="{6E6A74EC-EF59-4CD8-8D4F-57466379FD4E}"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p>
            <a:r>
              <a:rPr kumimoji="0" lang="hr-HR"/>
              <a:t>Kliknite da biste uredili stil naslova matrice</a:t>
            </a:r>
            <a:endParaRPr kumimoji="0" lang="en-US"/>
          </a:p>
        </p:txBody>
      </p:sp>
      <p:sp>
        <p:nvSpPr>
          <p:cNvPr id="3" name="Rezervirano mjesto sadržaja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a:t>Kliknite da biste uredili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4" name="Rezervirano mjesto sadržaja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a:t>Kliknite da biste uredili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5" name="Rezervirano mjesto datuma 4"/>
          <p:cNvSpPr>
            <a:spLocks noGrp="1"/>
          </p:cNvSpPr>
          <p:nvPr>
            <p:ph type="dt" sz="half" idx="10"/>
          </p:nvPr>
        </p:nvSpPr>
        <p:spPr/>
        <p:txBody>
          <a:bodyPr/>
          <a:lstStyle/>
          <a:p>
            <a:fld id="{4FE856B1-FC18-43A3-8E75-30DD4C7B3BDD}" type="datetimeFigureOut">
              <a:rPr lang="hr-HR" smtClean="0"/>
              <a:pPr/>
              <a:t>1.2.2024.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E6A74EC-EF59-4CD8-8D4F-57466379FD4E}"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hr-HR"/>
              <a:t>Kliknite da biste uredili stil naslova matrice</a:t>
            </a:r>
            <a:endParaRPr kumimoji="0" lang="en-US"/>
          </a:p>
        </p:txBody>
      </p:sp>
      <p:sp>
        <p:nvSpPr>
          <p:cNvPr id="3" name="Rezervirano mjesto tekst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a:t>Kliknite da biste uredili stilove teksta matrice</a:t>
            </a:r>
          </a:p>
        </p:txBody>
      </p:sp>
      <p:sp>
        <p:nvSpPr>
          <p:cNvPr id="4" name="Rezervirano mjesto tekst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a:t>Kliknite da biste uredili stilove teksta matrice</a:t>
            </a:r>
          </a:p>
        </p:txBody>
      </p:sp>
      <p:sp>
        <p:nvSpPr>
          <p:cNvPr id="5" name="Rezervirano mjesto sadržaja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a:t>Kliknite da biste uredili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6" name="Rezervirano mjesto sadržaja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a:t>Kliknite da biste uredili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7" name="Rezervirano mjesto datuma 6"/>
          <p:cNvSpPr>
            <a:spLocks noGrp="1"/>
          </p:cNvSpPr>
          <p:nvPr>
            <p:ph type="dt" sz="half" idx="10"/>
          </p:nvPr>
        </p:nvSpPr>
        <p:spPr/>
        <p:txBody>
          <a:bodyPr/>
          <a:lstStyle/>
          <a:p>
            <a:fld id="{4FE856B1-FC18-43A3-8E75-30DD4C7B3BDD}" type="datetimeFigureOut">
              <a:rPr lang="hr-HR" smtClean="0"/>
              <a:pPr/>
              <a:t>1.2.2024.</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E6A74EC-EF59-4CD8-8D4F-57466379FD4E}"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p>
            <a:r>
              <a:rPr kumimoji="0" lang="hr-HR"/>
              <a:t>Kliknite da biste uredili stil naslova matrice</a:t>
            </a:r>
            <a:endParaRPr kumimoji="0" lang="en-US"/>
          </a:p>
        </p:txBody>
      </p:sp>
      <p:sp>
        <p:nvSpPr>
          <p:cNvPr id="3" name="Rezervirano mjesto datuma 2"/>
          <p:cNvSpPr>
            <a:spLocks noGrp="1"/>
          </p:cNvSpPr>
          <p:nvPr>
            <p:ph type="dt" sz="half" idx="10"/>
          </p:nvPr>
        </p:nvSpPr>
        <p:spPr/>
        <p:txBody>
          <a:bodyPr/>
          <a:lstStyle/>
          <a:p>
            <a:fld id="{4FE856B1-FC18-43A3-8E75-30DD4C7B3BDD}" type="datetimeFigureOut">
              <a:rPr lang="hr-HR" smtClean="0"/>
              <a:pPr/>
              <a:t>1.2.2024.</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E6A74EC-EF59-4CD8-8D4F-57466379FD4E}"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solidFill>
                  <a:schemeClr val="tx2"/>
                </a:solidFill>
              </a:defRPr>
            </a:lvl1pPr>
            <a:extLst/>
          </a:lstStyle>
          <a:p>
            <a:fld id="{4FE856B1-FC18-43A3-8E75-30DD4C7B3BDD}" type="datetimeFigureOut">
              <a:rPr lang="hr-HR" smtClean="0"/>
              <a:pPr/>
              <a:t>1.2.2024.</a:t>
            </a:fld>
            <a:endParaRPr lang="hr-HR"/>
          </a:p>
        </p:txBody>
      </p:sp>
      <p:sp>
        <p:nvSpPr>
          <p:cNvPr id="3" name="Rezervirano mjesto podnožja 2"/>
          <p:cNvSpPr>
            <a:spLocks noGrp="1"/>
          </p:cNvSpPr>
          <p:nvPr>
            <p:ph type="ftr" sz="quarter" idx="11"/>
          </p:nvPr>
        </p:nvSpPr>
        <p:spPr/>
        <p:txBody>
          <a:bodyPr/>
          <a:lstStyle>
            <a:lvl1pPr>
              <a:defRPr>
                <a:solidFill>
                  <a:schemeClr val="tx2"/>
                </a:solidFill>
              </a:defRPr>
            </a:lvl1pPr>
            <a:extLst/>
          </a:lstStyle>
          <a:p>
            <a:endParaRPr lang="hr-HR"/>
          </a:p>
        </p:txBody>
      </p:sp>
      <p:sp>
        <p:nvSpPr>
          <p:cNvPr id="4" name="Rezervirano mjesto broja slajda 3"/>
          <p:cNvSpPr>
            <a:spLocks noGrp="1"/>
          </p:cNvSpPr>
          <p:nvPr>
            <p:ph type="sldNum" sz="quarter" idx="12"/>
          </p:nvPr>
        </p:nvSpPr>
        <p:spPr/>
        <p:txBody>
          <a:bodyPr/>
          <a:lstStyle/>
          <a:p>
            <a:fld id="{6E6A74EC-EF59-4CD8-8D4F-57466379FD4E}"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r-HR"/>
              <a:t>Kliknite da biste uredili stil naslova matrice</a:t>
            </a:r>
            <a:endParaRPr kumimoji="0" lang="en-US"/>
          </a:p>
        </p:txBody>
      </p:sp>
      <p:sp>
        <p:nvSpPr>
          <p:cNvPr id="3" name="Rezervirano mjesto tekst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a:t>Kliknite da biste uredili stilove teksta matrice</a:t>
            </a:r>
          </a:p>
        </p:txBody>
      </p:sp>
      <p:sp>
        <p:nvSpPr>
          <p:cNvPr id="4" name="Rezervirano mjesto sadržaja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a:t>Kliknite da biste uredili stilove teksta matrice</a:t>
            </a:r>
          </a:p>
          <a:p>
            <a:pPr lvl="1" eaLnBrk="1" latinLnBrk="0" hangingPunct="1"/>
            <a:r>
              <a:rPr lang="hr-HR"/>
              <a:t>Druga razina</a:t>
            </a:r>
          </a:p>
          <a:p>
            <a:pPr lvl="2" eaLnBrk="1" latinLnBrk="0" hangingPunct="1"/>
            <a:r>
              <a:rPr lang="hr-HR"/>
              <a:t>Treća razina</a:t>
            </a:r>
          </a:p>
          <a:p>
            <a:pPr lvl="3" eaLnBrk="1" latinLnBrk="0" hangingPunct="1"/>
            <a:r>
              <a:rPr lang="hr-HR"/>
              <a:t>Četvrta razina</a:t>
            </a:r>
          </a:p>
          <a:p>
            <a:pPr lvl="4" eaLnBrk="1" latinLnBrk="0" hangingPunct="1"/>
            <a:r>
              <a:rPr lang="hr-HR"/>
              <a:t>Peta razina</a:t>
            </a:r>
            <a:endParaRPr kumimoji="0" lang="en-US"/>
          </a:p>
        </p:txBody>
      </p:sp>
      <p:sp>
        <p:nvSpPr>
          <p:cNvPr id="5" name="Rezervirano mjesto datuma 4"/>
          <p:cNvSpPr>
            <a:spLocks noGrp="1"/>
          </p:cNvSpPr>
          <p:nvPr>
            <p:ph type="dt" sz="half" idx="10"/>
          </p:nvPr>
        </p:nvSpPr>
        <p:spPr/>
        <p:txBody>
          <a:bodyPr/>
          <a:lstStyle/>
          <a:p>
            <a:fld id="{4FE856B1-FC18-43A3-8E75-30DD4C7B3BDD}" type="datetimeFigureOut">
              <a:rPr lang="hr-HR" smtClean="0"/>
              <a:pPr/>
              <a:t>1.2.2024.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E6A74EC-EF59-4CD8-8D4F-57466379FD4E}"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2"/>
      </p:bgRef>
    </p:bg>
    <p:spTree>
      <p:nvGrpSpPr>
        <p:cNvPr id="1" name=""/>
        <p:cNvGrpSpPr/>
        <p:nvPr/>
      </p:nvGrpSpPr>
      <p:grpSpPr>
        <a:xfrm>
          <a:off x="0" y="0"/>
          <a:ext cx="0" cy="0"/>
          <a:chOff x="0" y="0"/>
          <a:chExt cx="0" cy="0"/>
        </a:xfrm>
      </p:grpSpPr>
      <p:sp>
        <p:nvSpPr>
          <p:cNvPr id="8" name="Pravoku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avoku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r-HR"/>
              <a:t>Kliknite da biste uredili stil naslova matrice</a:t>
            </a:r>
            <a:endParaRPr kumimoji="0" lang="en-US" dirty="0"/>
          </a:p>
        </p:txBody>
      </p:sp>
      <p:sp>
        <p:nvSpPr>
          <p:cNvPr id="4" name="Rezervirano mjesto tekst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r-HR"/>
              <a:t>Kliknite da biste uredili stilove teksta matrice</a:t>
            </a:r>
          </a:p>
        </p:txBody>
      </p:sp>
      <p:sp>
        <p:nvSpPr>
          <p:cNvPr id="5" name="Rezervirano mjesto datuma 4"/>
          <p:cNvSpPr>
            <a:spLocks noGrp="1"/>
          </p:cNvSpPr>
          <p:nvPr>
            <p:ph type="dt" sz="half" idx="10"/>
          </p:nvPr>
        </p:nvSpPr>
        <p:spPr/>
        <p:txBody>
          <a:bodyPr/>
          <a:lstStyle/>
          <a:p>
            <a:fld id="{4FE856B1-FC18-43A3-8E75-30DD4C7B3BDD}" type="datetimeFigureOut">
              <a:rPr lang="hr-HR" smtClean="0"/>
              <a:pPr/>
              <a:t>1.2.2024.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E6A74EC-EF59-4CD8-8D4F-57466379FD4E}" type="slidenum">
              <a:rPr lang="hr-HR" smtClean="0"/>
              <a:pPr/>
              <a:t>‹#›</a:t>
            </a:fld>
            <a:endParaRPr lang="hr-HR"/>
          </a:p>
        </p:txBody>
      </p:sp>
      <p:sp>
        <p:nvSpPr>
          <p:cNvPr id="10" name="Rezervirano mjesto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r-HR"/>
              <a:t>Pritisnite ikonu za dodavanje slike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utni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zervirano mjesto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hr-HR"/>
              <a:t>Kliknite da biste uredili stil naslova matrice</a:t>
            </a:r>
            <a:endParaRPr kumimoji="0" lang="en-US"/>
          </a:p>
        </p:txBody>
      </p:sp>
      <p:sp>
        <p:nvSpPr>
          <p:cNvPr id="31" name="Rezervirano mjesto teksta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hr-HR"/>
              <a:t>Kliknite da biste uredili stilove teksta matrice</a:t>
            </a:r>
          </a:p>
          <a:p>
            <a:pPr lvl="1" eaLnBrk="1" latinLnBrk="0" hangingPunct="1"/>
            <a:r>
              <a:rPr kumimoji="0" lang="hr-HR"/>
              <a:t>Druga razina</a:t>
            </a:r>
          </a:p>
          <a:p>
            <a:pPr lvl="2" eaLnBrk="1" latinLnBrk="0" hangingPunct="1"/>
            <a:r>
              <a:rPr kumimoji="0" lang="hr-HR"/>
              <a:t>Treća razina</a:t>
            </a:r>
          </a:p>
          <a:p>
            <a:pPr lvl="3" eaLnBrk="1" latinLnBrk="0" hangingPunct="1"/>
            <a:r>
              <a:rPr kumimoji="0" lang="hr-HR"/>
              <a:t>Četvrta razina</a:t>
            </a:r>
          </a:p>
          <a:p>
            <a:pPr lvl="4" eaLnBrk="1" latinLnBrk="0" hangingPunct="1"/>
            <a:r>
              <a:rPr kumimoji="0" lang="hr-HR"/>
              <a:t>Peta razina</a:t>
            </a:r>
            <a:endParaRPr kumimoji="0" lang="en-US"/>
          </a:p>
        </p:txBody>
      </p:sp>
      <p:sp>
        <p:nvSpPr>
          <p:cNvPr id="27" name="Rezervirano mjesto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FE856B1-FC18-43A3-8E75-30DD4C7B3BDD}" type="datetimeFigureOut">
              <a:rPr lang="hr-HR" smtClean="0"/>
              <a:pPr/>
              <a:t>1.2.2024.</a:t>
            </a:fld>
            <a:endParaRPr lang="hr-HR"/>
          </a:p>
        </p:txBody>
      </p:sp>
      <p:sp>
        <p:nvSpPr>
          <p:cNvPr id="4" name="Rezervirano mjesto podnožj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Rezervirano mjesto broja slajd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E6A74EC-EF59-4CD8-8D4F-57466379FD4E}"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a:t>Zašto ne može naučiti čitati?</a:t>
            </a:r>
          </a:p>
        </p:txBody>
      </p:sp>
      <p:sp>
        <p:nvSpPr>
          <p:cNvPr id="3" name="Podnaslov 2"/>
          <p:cNvSpPr>
            <a:spLocks noGrp="1"/>
          </p:cNvSpPr>
          <p:nvPr>
            <p:ph type="subTitle" idx="1"/>
          </p:nvPr>
        </p:nvSpPr>
        <p:spPr/>
        <p:txBody>
          <a:bodyPr/>
          <a:lstStyle/>
          <a:p>
            <a:r>
              <a:rPr lang="hr-HR" dirty="0"/>
              <a:t>2. roditeljski sastanak</a:t>
            </a:r>
          </a:p>
          <a:p>
            <a:r>
              <a:rPr lang="hr-HR"/>
              <a:t>15.3.2021.</a:t>
            </a: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a:t>Neka pravila za uspostavljanje toplog i ležernog odnosa</a:t>
            </a:r>
          </a:p>
        </p:txBody>
      </p:sp>
      <p:sp>
        <p:nvSpPr>
          <p:cNvPr id="3" name="Rezervirano mjesto sadržaja 2"/>
          <p:cNvSpPr>
            <a:spLocks noGrp="1"/>
          </p:cNvSpPr>
          <p:nvPr>
            <p:ph idx="1"/>
          </p:nvPr>
        </p:nvSpPr>
        <p:spPr/>
        <p:txBody>
          <a:bodyPr>
            <a:normAutofit/>
          </a:bodyPr>
          <a:lstStyle/>
          <a:p>
            <a:r>
              <a:rPr lang="hr-HR" sz="2400" dirty="0"/>
              <a:t>Pristupite zajedničkom učenju s vjerom da se teškoće vašega djeteta mogu nadvladati</a:t>
            </a:r>
          </a:p>
          <a:p>
            <a:r>
              <a:rPr lang="hr-HR" sz="2400" dirty="0"/>
              <a:t>Pokažite djetetu da ga volite, da njegove teškoće ne umanjuju vašu ljubav, da ga jednako prihvaćate i volite i kad čini pogreške i kad je uspješno</a:t>
            </a:r>
          </a:p>
          <a:p>
            <a:r>
              <a:rPr lang="hr-HR" sz="2400" dirty="0"/>
              <a:t>dijete će prestrašiti i odbiti od vikanje, strogi i naređujući ton, prijetnje</a:t>
            </a:r>
          </a:p>
          <a:p>
            <a:r>
              <a:rPr lang="hr-HR" sz="2400" dirty="0"/>
              <a:t>»oboružati se« osjećajem za humor i prihvatiti sa smijehom probleme i teškoće – SMIJATI SE S DJETETOM, A NE DJETETU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a:t>
            </a:r>
          </a:p>
        </p:txBody>
      </p:sp>
      <p:sp>
        <p:nvSpPr>
          <p:cNvPr id="3" name="Rezervirano mjesto sadržaja 2"/>
          <p:cNvSpPr>
            <a:spLocks noGrp="1"/>
          </p:cNvSpPr>
          <p:nvPr>
            <p:ph idx="1"/>
          </p:nvPr>
        </p:nvSpPr>
        <p:spPr/>
        <p:txBody>
          <a:bodyPr/>
          <a:lstStyle/>
          <a:p>
            <a:r>
              <a:rPr lang="hr-HR" sz="2800" dirty="0"/>
              <a:t>Izgrađujte odnos ljubavi i bliskosti sa svojim djetetom i u svim ostalim životnim aktivnostima, a ne samo za vrijeme zajedničkog učenja</a:t>
            </a:r>
            <a:endParaRPr lang="hr-HR" dirty="0"/>
          </a:p>
          <a:p>
            <a:r>
              <a:rPr lang="hr-HR" dirty="0"/>
              <a:t>Izgrađujte djetetov optimizam, vjeru u vlastite mogućnosti</a:t>
            </a:r>
          </a:p>
          <a:p>
            <a:r>
              <a:rPr lang="hr-HR" dirty="0"/>
              <a:t>Izgrađujte djetetovu upornost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89098" y="548680"/>
            <a:ext cx="3429000" cy="1440160"/>
          </a:xfrm>
        </p:spPr>
        <p:txBody>
          <a:bodyPr>
            <a:normAutofit fontScale="90000"/>
          </a:bodyPr>
          <a:lstStyle/>
          <a:p>
            <a:r>
              <a:rPr lang="hr-HR" dirty="0"/>
              <a:t>Primijetili ste da morate najprije promijeniti sebe!</a:t>
            </a:r>
          </a:p>
        </p:txBody>
      </p:sp>
      <p:sp>
        <p:nvSpPr>
          <p:cNvPr id="3" name="Rezervirano mjesto teksta 2"/>
          <p:cNvSpPr>
            <a:spLocks noGrp="1"/>
          </p:cNvSpPr>
          <p:nvPr>
            <p:ph type="body" sz="half" idx="2"/>
          </p:nvPr>
        </p:nvSpPr>
        <p:spPr>
          <a:xfrm>
            <a:off x="5389098" y="2204864"/>
            <a:ext cx="3429000" cy="3744416"/>
          </a:xfrm>
        </p:spPr>
        <p:txBody>
          <a:bodyPr>
            <a:noAutofit/>
          </a:bodyPr>
          <a:lstStyle/>
          <a:p>
            <a:r>
              <a:rPr lang="hr-HR" sz="1800" dirty="0"/>
              <a:t>Ako ne možete u sebi izgraditi optimizam, vjeru u dijete, nadu u djetetov uspjeh, mirno prihvaćanje djetetovih pogrešaka,ako ste puni sumnji, straha, očaja i katastrofičnih očekivanja, bolje je da ne radite s djetetom. Nađite mu pogodnu osobu, stručnjaka ili nekoga tko će moći mirno i bez negativnih emocija provoditi s djetetom vrijeme učenja. Za to vrijeme izgrađujte dobar i prisan odnos s djetetom izvan aktivnosti učenja!</a:t>
            </a:r>
          </a:p>
        </p:txBody>
      </p:sp>
      <p:pic>
        <p:nvPicPr>
          <p:cNvPr id="1026" name="Picture 2" descr="http://us.123rf.com/400wm/400/400/robsnowstock/robsnowstock0808/robsnowstock080800087/3440693-cartoon-man-reading-a-thriller.jpg"/>
          <p:cNvPicPr>
            <a:picLocks noGrp="1" noChangeAspect="1" noChangeArrowheads="1"/>
          </p:cNvPicPr>
          <p:nvPr>
            <p:ph type="pic" idx="1"/>
          </p:nvPr>
        </p:nvPicPr>
        <p:blipFill>
          <a:blip r:embed="rId2" cstate="print"/>
          <a:srcRect l="7609" r="7609"/>
          <a:stretch>
            <a:fillRect/>
          </a:stretch>
        </p:blipFill>
        <p:spPr bwMode="auto">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89098" y="1143000"/>
            <a:ext cx="3429000" cy="1205880"/>
          </a:xfrm>
        </p:spPr>
        <p:txBody>
          <a:bodyPr/>
          <a:lstStyle/>
          <a:p>
            <a:r>
              <a:rPr lang="hr-HR" dirty="0"/>
              <a:t>slikovnica </a:t>
            </a:r>
            <a:r>
              <a:rPr lang="hr-HR" i="1" dirty="0"/>
              <a:t>Medo bere jagode </a:t>
            </a:r>
          </a:p>
        </p:txBody>
      </p:sp>
      <p:sp>
        <p:nvSpPr>
          <p:cNvPr id="3" name="Rezervirano mjesto teksta 2"/>
          <p:cNvSpPr>
            <a:spLocks noGrp="1"/>
          </p:cNvSpPr>
          <p:nvPr>
            <p:ph type="body" sz="half" idx="2"/>
          </p:nvPr>
        </p:nvSpPr>
        <p:spPr>
          <a:xfrm>
            <a:off x="5389098" y="2780928"/>
            <a:ext cx="3429000" cy="2422946"/>
          </a:xfrm>
        </p:spPr>
        <p:txBody>
          <a:bodyPr>
            <a:normAutofit/>
          </a:bodyPr>
          <a:lstStyle/>
          <a:p>
            <a:r>
              <a:rPr lang="hr-HR" sz="2000" dirty="0"/>
              <a:t>Posjednite dijete pokraj sebe i zagrlite ga. Pročitajte mu cijelu slikovnicu, a zatim od njega tražite da samo naglas pročita rečenicu po rečenicu, stranicu po stranicu.</a:t>
            </a:r>
          </a:p>
        </p:txBody>
      </p:sp>
      <p:pic>
        <p:nvPicPr>
          <p:cNvPr id="26626" name="Picture 2" descr="http://toonclips.com/600/11039.jpg"/>
          <p:cNvPicPr>
            <a:picLocks noGrp="1" noChangeAspect="1" noChangeArrowheads="1"/>
          </p:cNvPicPr>
          <p:nvPr>
            <p:ph type="pic" idx="1"/>
          </p:nvPr>
        </p:nvPicPr>
        <p:blipFill>
          <a:blip r:embed="rId2" cstate="print"/>
          <a:srcRect t="1631" b="1631"/>
          <a:stretch>
            <a:fillRect/>
          </a:stretch>
        </p:blipFill>
        <p:spPr bwMode="auto">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89098" y="1143000"/>
            <a:ext cx="3429000" cy="3366120"/>
          </a:xfrm>
        </p:spPr>
        <p:txBody>
          <a:bodyPr>
            <a:normAutofit/>
          </a:bodyPr>
          <a:lstStyle/>
          <a:p>
            <a:r>
              <a:rPr lang="hr-HR" dirty="0"/>
              <a:t>"Najbolji način da promijenimo svoju djecu je da promijenimo sebe." - </a:t>
            </a:r>
            <a:r>
              <a:rPr lang="hr-HR" dirty="0" err="1"/>
              <a:t>Talidari</a:t>
            </a:r>
            <a:br>
              <a:rPr lang="hr-HR" dirty="0"/>
            </a:br>
            <a:endParaRPr lang="hr-HR" dirty="0"/>
          </a:p>
        </p:txBody>
      </p:sp>
      <p:sp>
        <p:nvSpPr>
          <p:cNvPr id="3" name="Rezervirano mjesto teksta 2"/>
          <p:cNvSpPr>
            <a:spLocks noGrp="1"/>
          </p:cNvSpPr>
          <p:nvPr>
            <p:ph type="body" sz="half" idx="2"/>
          </p:nvPr>
        </p:nvSpPr>
        <p:spPr>
          <a:xfrm>
            <a:off x="5389098" y="4869160"/>
            <a:ext cx="3429000" cy="334714"/>
          </a:xfrm>
        </p:spPr>
        <p:txBody>
          <a:bodyPr/>
          <a:lstStyle/>
          <a:p>
            <a:endParaRPr lang="hr-HR" dirty="0"/>
          </a:p>
        </p:txBody>
      </p:sp>
      <p:pic>
        <p:nvPicPr>
          <p:cNvPr id="1026" name="Picture 2" descr="http://us.123rf.com/400wm/400/400/goodshotalan/goodshotalan1002/goodshotalan100200012/6503709-businessman-reading-newspaper-cartoon.jpg"/>
          <p:cNvPicPr>
            <a:picLocks noGrp="1" noChangeAspect="1" noChangeArrowheads="1"/>
          </p:cNvPicPr>
          <p:nvPr>
            <p:ph type="pic" idx="1"/>
          </p:nvPr>
        </p:nvPicPr>
        <p:blipFill>
          <a:blip r:embed="rId2" cstate="print"/>
          <a:srcRect l="1857" r="1857"/>
          <a:stretch>
            <a:fillRect/>
          </a:stretch>
        </p:blipFill>
        <p:spPr bwMode="auto">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268760"/>
            <a:ext cx="7242048" cy="3168352"/>
          </a:xfrm>
        </p:spPr>
        <p:txBody>
          <a:bodyPr>
            <a:normAutofit/>
          </a:bodyPr>
          <a:lstStyle/>
          <a:p>
            <a:pPr algn="ctr"/>
            <a:r>
              <a:rPr lang="hr-HR" dirty="0"/>
              <a:t>Hvala na pažnji!</a:t>
            </a:r>
            <a:br>
              <a:rPr lang="hr-HR" dirty="0"/>
            </a:br>
            <a:br>
              <a:rPr lang="hr-HR" dirty="0"/>
            </a:br>
            <a:r>
              <a:rPr lang="hr-HR" dirty="0"/>
              <a:t>Kraj!</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Uvod</a:t>
            </a:r>
          </a:p>
        </p:txBody>
      </p:sp>
      <p:sp>
        <p:nvSpPr>
          <p:cNvPr id="3" name="Rezervirano mjesto sadržaja 2"/>
          <p:cNvSpPr>
            <a:spLocks noGrp="1"/>
          </p:cNvSpPr>
          <p:nvPr>
            <p:ph idx="1"/>
          </p:nvPr>
        </p:nvSpPr>
        <p:spPr/>
        <p:txBody>
          <a:bodyPr/>
          <a:lstStyle/>
          <a:p>
            <a:r>
              <a:rPr lang="hr-HR" dirty="0" err="1"/>
              <a:t>Predvještine</a:t>
            </a:r>
            <a:r>
              <a:rPr lang="hr-HR" dirty="0"/>
              <a:t> čitanja i pisanja</a:t>
            </a:r>
          </a:p>
          <a:p>
            <a:r>
              <a:rPr lang="hr-HR" dirty="0"/>
              <a:t>Najčešća pitanja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Povezanost čitanja i pisanja</a:t>
            </a:r>
          </a:p>
        </p:txBody>
      </p:sp>
      <p:sp>
        <p:nvSpPr>
          <p:cNvPr id="3" name="Rezervirano mjesto sadržaja 2"/>
          <p:cNvSpPr>
            <a:spLocks noGrp="1"/>
          </p:cNvSpPr>
          <p:nvPr>
            <p:ph idx="1"/>
          </p:nvPr>
        </p:nvSpPr>
        <p:spPr/>
        <p:txBody>
          <a:bodyPr/>
          <a:lstStyle/>
          <a:p>
            <a:r>
              <a:rPr lang="hr-HR" dirty="0"/>
              <a:t>Zrelost jezičnih procesa i usmenog govora</a:t>
            </a:r>
          </a:p>
          <a:p>
            <a:r>
              <a:rPr lang="hr-HR" dirty="0"/>
              <a:t>Za ovladavanje potrebna:</a:t>
            </a:r>
          </a:p>
          <a:p>
            <a:pPr>
              <a:buNone/>
            </a:pPr>
            <a:r>
              <a:rPr lang="hr-HR" dirty="0"/>
              <a:t> - vizualno prostorna orijentacija i orijentacija na papiru</a:t>
            </a:r>
          </a:p>
          <a:p>
            <a:pPr>
              <a:buNone/>
            </a:pPr>
            <a:r>
              <a:rPr lang="hr-HR" dirty="0"/>
              <a:t> - razvijena vještina razdvajanja riječi na glasove i spajanje u jednu riječ</a:t>
            </a:r>
          </a:p>
          <a:p>
            <a:pPr>
              <a:buNone/>
            </a:pP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Neizravna pomoć roditelja</a:t>
            </a:r>
          </a:p>
        </p:txBody>
      </p:sp>
      <p:sp>
        <p:nvSpPr>
          <p:cNvPr id="3" name="Rezervirano mjesto sadržaja 2"/>
          <p:cNvSpPr>
            <a:spLocks noGrp="1"/>
          </p:cNvSpPr>
          <p:nvPr>
            <p:ph idx="1"/>
          </p:nvPr>
        </p:nvSpPr>
        <p:spPr/>
        <p:txBody>
          <a:bodyPr/>
          <a:lstStyle/>
          <a:p>
            <a:r>
              <a:rPr lang="hr-HR" dirty="0"/>
              <a:t>Postavljanje realističnih očekivanja u vezi djetetovih mogućnosti</a:t>
            </a:r>
          </a:p>
          <a:p>
            <a:r>
              <a:rPr lang="hr-HR" dirty="0"/>
              <a:t>Postavljanje primjerenih zahtjeva pred dijete i zajedničko dogovaranje oko njihova ispunjenja</a:t>
            </a:r>
          </a:p>
          <a:p>
            <a:r>
              <a:rPr lang="hr-HR" dirty="0"/>
              <a:t>Pokazivanje tolerancije zbog povremenih neuspjeha</a:t>
            </a:r>
          </a:p>
          <a:p>
            <a:r>
              <a:rPr lang="hr-HR" dirty="0"/>
              <a:t>Davanje emocionalne i socijalne potpore djetetu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M. Čudina obradović (profil) </a:t>
            </a:r>
            <a:br>
              <a:rPr lang="hr-HR" dirty="0"/>
            </a:br>
            <a:r>
              <a:rPr lang="hr-HR" dirty="0"/>
              <a:t>“Igrom do čitanja”</a:t>
            </a:r>
          </a:p>
        </p:txBody>
      </p:sp>
      <p:sp>
        <p:nvSpPr>
          <p:cNvPr id="3" name="Rezervirano mjesto teksta 2"/>
          <p:cNvSpPr>
            <a:spLocks noGrp="1"/>
          </p:cNvSpPr>
          <p:nvPr>
            <p:ph type="body" sz="half" idx="2"/>
          </p:nvPr>
        </p:nvSpPr>
        <p:spPr/>
        <p:txBody>
          <a:bodyPr/>
          <a:lstStyle/>
          <a:p>
            <a:endParaRPr lang="hr-HR" dirty="0"/>
          </a:p>
          <a:p>
            <a:r>
              <a:rPr lang="hr-HR" sz="1800" dirty="0"/>
              <a:t>“Škola nije mjesto gdje će se dijete čarobnim štapićem pretvoriti iz </a:t>
            </a:r>
            <a:r>
              <a:rPr lang="hr-HR" sz="1800" dirty="0" err="1"/>
              <a:t>nečitača</a:t>
            </a:r>
            <a:r>
              <a:rPr lang="hr-HR" sz="1800" dirty="0"/>
              <a:t> u čitača.”</a:t>
            </a:r>
          </a:p>
        </p:txBody>
      </p:sp>
      <p:pic>
        <p:nvPicPr>
          <p:cNvPr id="10244" name="Picture 4" descr="Children reading pile of book. Isolated. Stock Photo - 7520795"/>
          <p:cNvPicPr>
            <a:picLocks noGrp="1" noChangeAspect="1" noChangeArrowheads="1"/>
          </p:cNvPicPr>
          <p:nvPr>
            <p:ph type="pic" idx="1"/>
          </p:nvPr>
        </p:nvPicPr>
        <p:blipFill>
          <a:blip r:embed="rId2" cstate="print"/>
          <a:srcRect l="13236" r="13236"/>
          <a:stretch>
            <a:fillRect/>
          </a:stretch>
        </p:blipFill>
        <p:spPr bwMode="auto">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89098" y="1143000"/>
            <a:ext cx="3429000" cy="773832"/>
          </a:xfrm>
        </p:spPr>
        <p:txBody>
          <a:bodyPr>
            <a:normAutofit fontScale="90000"/>
          </a:bodyPr>
          <a:lstStyle/>
          <a:p>
            <a:r>
              <a:rPr lang="hr-HR" dirty="0" err="1"/>
              <a:t>Čitačke</a:t>
            </a:r>
            <a:r>
              <a:rPr lang="hr-HR" dirty="0"/>
              <a:t> vještine razvijaju se postupno</a:t>
            </a:r>
          </a:p>
        </p:txBody>
      </p:sp>
      <p:sp>
        <p:nvSpPr>
          <p:cNvPr id="3" name="Rezervirano mjesto teksta 2"/>
          <p:cNvSpPr>
            <a:spLocks noGrp="1"/>
          </p:cNvSpPr>
          <p:nvPr>
            <p:ph type="body" sz="half" idx="2"/>
          </p:nvPr>
        </p:nvSpPr>
        <p:spPr>
          <a:xfrm>
            <a:off x="5389098" y="2132856"/>
            <a:ext cx="3429000" cy="3071018"/>
          </a:xfrm>
        </p:spPr>
        <p:txBody>
          <a:bodyPr>
            <a:noAutofit/>
          </a:bodyPr>
          <a:lstStyle/>
          <a:p>
            <a:pPr>
              <a:buFontTx/>
              <a:buChar char="-"/>
            </a:pPr>
            <a:r>
              <a:rPr lang="hr-HR" sz="1800" dirty="0"/>
              <a:t>Od trenutka kad dijete počne govoriti</a:t>
            </a:r>
          </a:p>
          <a:p>
            <a:endParaRPr lang="hr-HR" sz="1800" dirty="0"/>
          </a:p>
          <a:p>
            <a:r>
              <a:rPr lang="hr-HR" sz="1800" dirty="0"/>
              <a:t>- Postupci roditelja, njihov način razgovora i igre s djetetom, zajedničko pričanje priča i čitanje slikovnica…sve to dovodi do postupnog razvoja djetetove spoznaje o teksturi i do upoznavanja glasovne, pisane i smislene strukture riječi</a:t>
            </a:r>
          </a:p>
        </p:txBody>
      </p:sp>
      <p:pic>
        <p:nvPicPr>
          <p:cNvPr id="9218" name="Picture 2" descr="http://www.primoclipart.com/files/preview/big/1013/Father%20Reading%20To%20Daughter%20Bedtime%20Story.jpg"/>
          <p:cNvPicPr>
            <a:picLocks noGrp="1" noChangeAspect="1" noChangeArrowheads="1"/>
          </p:cNvPicPr>
          <p:nvPr>
            <p:ph type="pic" idx="1"/>
          </p:nvPr>
        </p:nvPicPr>
        <p:blipFill>
          <a:blip r:embed="rId2" cstate="print"/>
          <a:srcRect l="1982" r="1982"/>
          <a:stretch>
            <a:fillRect/>
          </a:stretch>
        </p:blipFill>
        <p:spPr bwMode="auto">
          <a:xfrm rot="21198608">
            <a:off x="790195" y="1303380"/>
            <a:ext cx="1944216" cy="1944217"/>
          </a:xfrm>
          <a:prstGeom prst="rect">
            <a:avLst/>
          </a:prstGeom>
          <a:noFill/>
        </p:spPr>
      </p:pic>
      <p:pic>
        <p:nvPicPr>
          <p:cNvPr id="9220" name="Picture 4" descr="http://www.primoclipart.com/files/preview/big/1015/Mother%20Reading%20To%20Son%20Bedtime%20Story.jpg"/>
          <p:cNvPicPr>
            <a:picLocks noChangeAspect="1" noChangeArrowheads="1"/>
          </p:cNvPicPr>
          <p:nvPr/>
        </p:nvPicPr>
        <p:blipFill>
          <a:blip r:embed="rId3" cstate="print"/>
          <a:srcRect t="2953"/>
          <a:stretch>
            <a:fillRect/>
          </a:stretch>
        </p:blipFill>
        <p:spPr bwMode="auto">
          <a:xfrm rot="21154889">
            <a:off x="2678387" y="3129858"/>
            <a:ext cx="2191046" cy="204128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39000" cy="1596792"/>
          </a:xfrm>
        </p:spPr>
        <p:txBody>
          <a:bodyPr>
            <a:normAutofit/>
          </a:bodyPr>
          <a:lstStyle/>
          <a:p>
            <a:r>
              <a:rPr lang="hr-HR" sz="3200" dirty="0"/>
              <a:t>Da bi se dijete s teškoćama u učenju čitanja riješilo teškoća potrebni su određeni uvjeti…</a:t>
            </a:r>
          </a:p>
        </p:txBody>
      </p:sp>
      <p:sp>
        <p:nvSpPr>
          <p:cNvPr id="3" name="Rezervirano mjesto sadržaja 2"/>
          <p:cNvSpPr>
            <a:spLocks noGrp="1"/>
          </p:cNvSpPr>
          <p:nvPr>
            <p:ph idx="1"/>
          </p:nvPr>
        </p:nvSpPr>
        <p:spPr>
          <a:xfrm>
            <a:off x="457200" y="2132856"/>
            <a:ext cx="7239000" cy="4322880"/>
          </a:xfrm>
        </p:spPr>
        <p:txBody>
          <a:bodyPr>
            <a:normAutofit fontScale="92500" lnSpcReduction="20000"/>
          </a:bodyPr>
          <a:lstStyle/>
          <a:p>
            <a:r>
              <a:rPr lang="hr-HR" sz="2400" dirty="0"/>
              <a:t>Raditi sustavno, svakodnevno 20-30min</a:t>
            </a:r>
          </a:p>
          <a:p>
            <a:r>
              <a:rPr lang="hr-HR" sz="2400" dirty="0"/>
              <a:t>Raditi individualno</a:t>
            </a:r>
          </a:p>
          <a:p>
            <a:r>
              <a:rPr lang="hr-HR" sz="2400" dirty="0"/>
              <a:t>Rad započeti čim se primijete teškoće</a:t>
            </a:r>
          </a:p>
          <a:p>
            <a:r>
              <a:rPr lang="hr-HR" sz="2400" dirty="0"/>
              <a:t>Raditi u ozračju topline, ljubavi, bez opomena, kritike ili kažnjavanja</a:t>
            </a:r>
          </a:p>
          <a:p>
            <a:r>
              <a:rPr lang="hr-HR" sz="2400" dirty="0"/>
              <a:t>Rad mora obuhvatiti sve elemente (glasovna osviještenost, poznavanje slova, vještina pretvaranja slova u glasove i obrnuto, razvijanje razumijevanja cjeline i smisla teksta)</a:t>
            </a:r>
          </a:p>
          <a:p>
            <a:r>
              <a:rPr lang="hr-HR" sz="2400" dirty="0"/>
              <a:t>Usmjeriti rad na elemente u kojima dijete ima teškoće</a:t>
            </a:r>
          </a:p>
          <a:p>
            <a:r>
              <a:rPr lang="hr-HR" sz="2400" dirty="0"/>
              <a:t>Čitanje kao aktivnost koja omogućuje smiješni, zanimljiv ili emocionalni doživljaj teksta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08720"/>
            <a:ext cx="7239000" cy="1143000"/>
          </a:xfrm>
        </p:spPr>
        <p:txBody>
          <a:bodyPr>
            <a:noAutofit/>
          </a:bodyPr>
          <a:lstStyle/>
          <a:p>
            <a:r>
              <a:rPr lang="hr-HR" sz="2400" dirty="0"/>
              <a:t>»Mogu li ja to«?, »Jesam li ja dovoljno kvalificiran/a za to?«, »Nije li za to mnogo osposobljeniji djetetov učitelj/učiteljica?« i slično…</a:t>
            </a:r>
          </a:p>
        </p:txBody>
      </p:sp>
      <p:sp>
        <p:nvSpPr>
          <p:cNvPr id="3" name="Rezervirano mjesto sadržaja 2"/>
          <p:cNvSpPr>
            <a:spLocks noGrp="1"/>
          </p:cNvSpPr>
          <p:nvPr>
            <p:ph idx="1"/>
          </p:nvPr>
        </p:nvSpPr>
        <p:spPr>
          <a:xfrm>
            <a:off x="467544" y="2348880"/>
            <a:ext cx="7239000" cy="3888432"/>
          </a:xfrm>
        </p:spPr>
        <p:txBody>
          <a:bodyPr>
            <a:normAutofit fontScale="77500" lnSpcReduction="20000"/>
          </a:bodyPr>
          <a:lstStyle/>
          <a:p>
            <a:r>
              <a:rPr lang="hr-HR" dirty="0"/>
              <a:t>“Jest, vjerojatno je svaki učitelj/učiteljica obrazovaniji za taj zadatak, ali on nema ono što vi imate i morate imati: svakodnevnih pola sata koje ćete posvetiti samo svojemu djetetu, radu samo na njegovu čitanju. Učitelj nema ni približno toliko vremena da bi se svakoga dana mogao posvetiti samo vašem djetetu, pa ni pola sata. Nasuprot tomu, vi provodite s djetetom nasamo mnogo više vremena nego učitelj/učiteljica i uz dobro planiranje moći ćete u danu naći potrebnih pola sata za njegovo napredovanje u čitanju. Podsjetite se da je čitanje silno važno za djetetov napredak, da uspješnost njegova budućeg školovanja ovisi o njegovoj sposobnosti čitanja te da ćete mu, posvetivši mu svakodnevno kratko vrijeme,osigurati i školsku uspješnost, a i mnoga zadovoljstva koja će imati kao dobar čitatelj.”  (preuzeto iz knjige “Igrom do čitanja”)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hr-HR" dirty="0"/>
              <a:t>Najvažniji i najsnažniji poticaj vašem djetetu za učenje jest vaš odnos prema njemu!</a:t>
            </a:r>
          </a:p>
        </p:txBody>
      </p:sp>
      <p:sp>
        <p:nvSpPr>
          <p:cNvPr id="3" name="Rezervirano mjesto teksta 2"/>
          <p:cNvSpPr>
            <a:spLocks noGrp="1"/>
          </p:cNvSpPr>
          <p:nvPr>
            <p:ph type="body" sz="half" idx="2"/>
          </p:nvPr>
        </p:nvSpPr>
        <p:spPr>
          <a:xfrm>
            <a:off x="5389098" y="3789040"/>
            <a:ext cx="3429000" cy="1414834"/>
          </a:xfrm>
        </p:spPr>
        <p:txBody>
          <a:bodyPr>
            <a:normAutofit/>
          </a:bodyPr>
          <a:lstStyle/>
          <a:p>
            <a:pPr algn="ctr"/>
            <a:r>
              <a:rPr lang="hr-HR" sz="2400" b="1" dirty="0"/>
              <a:t>Uspostavite s djetetom topao odnos prihvaćanja i ljubavi!</a:t>
            </a:r>
          </a:p>
        </p:txBody>
      </p:sp>
      <p:pic>
        <p:nvPicPr>
          <p:cNvPr id="5" name="Slika 4" descr="http://www.os-vnazor-nevidjane.skole.hr/upload/os-vnazor-nevidjane/images/newsimg/279/1_123125_2135002_2180608_2206104_081230_fam_stamaty_reading.jpg"/>
          <p:cNvPicPr/>
          <p:nvPr/>
        </p:nvPicPr>
        <p:blipFill>
          <a:blip r:embed="rId2" cstate="print"/>
          <a:srcRect/>
          <a:stretch>
            <a:fillRect/>
          </a:stretch>
        </p:blipFill>
        <p:spPr bwMode="auto">
          <a:xfrm rot="21411865">
            <a:off x="1181564" y="1265884"/>
            <a:ext cx="3099585" cy="373211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stvo">
  <a:themeElements>
    <a:clrScheme name="Bogatstv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stv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261</TotalTime>
  <Words>726</Words>
  <Application>Microsoft Office PowerPoint</Application>
  <PresentationFormat>Prikaz na zaslonu (4:3)</PresentationFormat>
  <Paragraphs>50</Paragraphs>
  <Slides>15</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15</vt:i4>
      </vt:variant>
    </vt:vector>
  </HeadingPairs>
  <TitlesOfParts>
    <vt:vector size="19" baseType="lpstr">
      <vt:lpstr>Trebuchet MS</vt:lpstr>
      <vt:lpstr>Wingdings</vt:lpstr>
      <vt:lpstr>Wingdings 2</vt:lpstr>
      <vt:lpstr>Bogatstvo</vt:lpstr>
      <vt:lpstr>Zašto ne može naučiti čitati?</vt:lpstr>
      <vt:lpstr>Uvod</vt:lpstr>
      <vt:lpstr>Povezanost čitanja i pisanja</vt:lpstr>
      <vt:lpstr>Neizravna pomoć roditelja</vt:lpstr>
      <vt:lpstr>M. Čudina obradović (profil)  “Igrom do čitanja”</vt:lpstr>
      <vt:lpstr>Čitačke vještine razvijaju se postupno</vt:lpstr>
      <vt:lpstr>Da bi se dijete s teškoćama u učenju čitanja riješilo teškoća potrebni su određeni uvjeti…</vt:lpstr>
      <vt:lpstr>»Mogu li ja to«?, »Jesam li ja dovoljno kvalificiran/a za to?«, »Nije li za to mnogo osposobljeniji djetetov učitelj/učiteljica?« i slično…</vt:lpstr>
      <vt:lpstr>Najvažniji i najsnažniji poticaj vašem djetetu za učenje jest vaš odnos prema njemu!</vt:lpstr>
      <vt:lpstr>Neka pravila za uspostavljanje toplog i ležernog odnosa</vt:lpstr>
      <vt:lpstr>…</vt:lpstr>
      <vt:lpstr>Primijetili ste da morate najprije promijeniti sebe!</vt:lpstr>
      <vt:lpstr>slikovnica Medo bere jagode </vt:lpstr>
      <vt:lpstr>"Najbolji način da promijenimo svoju djecu je da promijenimo sebe." - Talidari </vt:lpstr>
      <vt:lpstr>Hvala na pažnji!  Kraj!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Zašto ne može naučiti čitati?</dc:title>
  <cp:lastModifiedBy>Ivana Pešerović</cp:lastModifiedBy>
  <cp:revision>1</cp:revision>
  <dcterms:created xsi:type="dcterms:W3CDTF">2013-12-07T13:57:21Z</dcterms:created>
  <dcterms:modified xsi:type="dcterms:W3CDTF">2024-02-01T13:20:33Z</dcterms:modified>
</cp:coreProperties>
</file>