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DA51639-B2D6-4652-B8C3-1B4C224A7BAF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11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541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852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789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433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68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8007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02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0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7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7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3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6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1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0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3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33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86360" y="325465"/>
            <a:ext cx="10786820" cy="6354304"/>
          </a:xfrm>
        </p:spPr>
        <p:txBody>
          <a:bodyPr>
            <a:normAutofit/>
          </a:bodyPr>
          <a:lstStyle/>
          <a:p>
            <a:r>
              <a:rPr lang="hr-HR" i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(među)Školski (</a:t>
            </a:r>
            <a:r>
              <a:rPr lang="hr-HR" i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lektirni</a:t>
            </a:r>
            <a:r>
              <a:rPr lang="hr-HR" i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) kviz</a:t>
            </a:r>
            <a:br>
              <a:rPr lang="hr-HR" i="1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i="1" dirty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hr-HR" i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000" i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quizzards</a:t>
            </a:r>
            <a:r>
              <a:rPr lang="hr-HR" sz="2000" i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hr-HR" sz="2000" i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and</a:t>
            </a:r>
            <a:r>
              <a:rPr lang="hr-HR" sz="2000" i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hr-HR" sz="2000" i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warriors</a:t>
            </a:r>
            <a:endParaRPr lang="hr-HR" sz="2000" i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913682" y="4933051"/>
            <a:ext cx="7920979" cy="1405467"/>
          </a:xfrm>
        </p:spPr>
        <p:txBody>
          <a:bodyPr/>
          <a:lstStyle/>
          <a:p>
            <a:r>
              <a:rPr lang="hr-HR" dirty="0" err="1" smtClean="0"/>
              <a:t>ququiQu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87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6823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9223" y="2756263"/>
            <a:ext cx="7885611" cy="4767944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9. Sanja Pilić poznata je po uspješnim romanima za djecu i mladež. </a:t>
            </a:r>
          </a:p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Ako znate ime njene majke biti će vam jasno od koga je naslijedila talent. </a:t>
            </a:r>
          </a:p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Njena majka je _________?</a:t>
            </a:r>
            <a:endParaRPr lang="hr-HR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00400" y="2180493"/>
            <a:ext cx="8877049" cy="5649610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10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.  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Roman ‘Vlak u snijegu’Mate Lovraka, donosi nam priču o skupini djece koja se prilikom povratka s izleta iz Zagreba nađu zatrpani snijegom. </a:t>
            </a:r>
            <a:endParaRPr lang="hr-HR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Kako se 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zove selo u koje se vraćaju?</a:t>
            </a:r>
          </a:p>
          <a:p>
            <a:pPr marL="0" indent="0">
              <a:buNone/>
            </a:pPr>
            <a:endParaRPr lang="hr-HR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hr-HR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(Dodatni bodovi ako znate i ime </a:t>
            </a:r>
            <a:r>
              <a:rPr lang="hr-HR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zaselka</a:t>
            </a:r>
            <a:r>
              <a:rPr lang="hr-HR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iz kojeg dolaze glavni likovi: Ljuban, Draga, Pero  </a:t>
            </a:r>
            <a:r>
              <a:rPr lang="hr-HR" sz="2400" dirty="0" smtClean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 )</a:t>
            </a:r>
            <a:endParaRPr lang="hr-HR" sz="24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endParaRPr lang="hr-HR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 descr="Slikovni rezultat za vlak u snije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79" y="-163756"/>
            <a:ext cx="3419475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232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99509" y="2239947"/>
            <a:ext cx="9592491" cy="5663081"/>
          </a:xfrm>
        </p:spPr>
        <p:txBody>
          <a:bodyPr/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12. Autor stripa je </a:t>
            </a: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I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vica </a:t>
            </a:r>
            <a:r>
              <a:rPr lang="hr-HR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B</a:t>
            </a:r>
            <a:r>
              <a:rPr lang="hr-HR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ednjanec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. Ova mala prgava djevojčica </a:t>
            </a: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p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rvi put se predstavila javnosti u časopisu </a:t>
            </a:r>
            <a:r>
              <a:rPr lang="hr-HR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Smib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, 1986. godine.</a:t>
            </a:r>
          </a:p>
          <a:p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   Njeno ime je  ________________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85576" cy="37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8320" y="-45720"/>
            <a:ext cx="100584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3788229" y="2536708"/>
            <a:ext cx="8982891" cy="5392446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12.  </a:t>
            </a: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N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apišite današnja imena ovih antičkih gradova: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                       </a:t>
            </a:r>
            <a:r>
              <a:rPr lang="hr-HR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Mursa</a:t>
            </a:r>
            <a:endParaRPr lang="hr-HR" sz="28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endParaRPr lang="hr-HR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                       </a:t>
            </a:r>
            <a:r>
              <a:rPr lang="hr-HR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Cibalae</a:t>
            </a:r>
            <a:endParaRPr lang="hr-HR" sz="28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endParaRPr lang="hr-HR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                    Marsonia</a:t>
            </a:r>
          </a:p>
          <a:p>
            <a:endParaRPr lang="hr-HR" sz="28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4782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0892" y="139485"/>
            <a:ext cx="10524308" cy="589555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13. </a:t>
            </a:r>
            <a:r>
              <a:rPr lang="hr-HR" sz="2600" b="1" dirty="0">
                <a:solidFill>
                  <a:schemeClr val="bg1"/>
                </a:solidFill>
                <a:latin typeface="Segoe Print" panose="02000600000000000000" pitchFamily="2" charset="0"/>
              </a:rPr>
              <a:t>Pale uđe u mljekarnicu, ali i ona je bila potpuno prazna. </a:t>
            </a:r>
            <a:br>
              <a:rPr lang="hr-HR" sz="26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600" b="1" dirty="0">
                <a:solidFill>
                  <a:schemeClr val="bg1"/>
                </a:solidFill>
                <a:latin typeface="Segoe Print" panose="02000600000000000000" pitchFamily="2" charset="0"/>
              </a:rPr>
              <a:t>Nema prodavača, nema kupaca.</a:t>
            </a:r>
            <a:br>
              <a:rPr lang="hr-HR" sz="26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600" b="1" dirty="0">
                <a:solidFill>
                  <a:schemeClr val="bg1"/>
                </a:solidFill>
                <a:latin typeface="Segoe Print" panose="02000600000000000000" pitchFamily="2" charset="0"/>
              </a:rPr>
              <a:t>I na ulici nema nikoga, ni žive duše.</a:t>
            </a:r>
            <a:br>
              <a:rPr lang="hr-HR" sz="26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600" b="1" dirty="0">
                <a:solidFill>
                  <a:schemeClr val="bg1"/>
                </a:solidFill>
                <a:latin typeface="Segoe Print" panose="02000600000000000000" pitchFamily="2" charset="0"/>
              </a:rPr>
              <a:t>Ne voze automobili, ne voze tramvaji, ne prolaze ljudi.</a:t>
            </a:r>
            <a:br>
              <a:rPr lang="hr-HR" sz="26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600" b="1" dirty="0">
                <a:solidFill>
                  <a:schemeClr val="bg1"/>
                </a:solidFill>
                <a:latin typeface="Segoe Print" panose="02000600000000000000" pitchFamily="2" charset="0"/>
              </a:rPr>
              <a:t>Nigdje nikoga.</a:t>
            </a:r>
            <a:br>
              <a:rPr lang="hr-HR" sz="26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600" b="1" dirty="0">
                <a:solidFill>
                  <a:schemeClr val="bg1"/>
                </a:solidFill>
                <a:latin typeface="Segoe Print" panose="02000600000000000000" pitchFamily="2" charset="0"/>
              </a:rPr>
              <a:t>Nigdje ni jednog čovjeka, ni jednog čovječuljka.</a:t>
            </a:r>
            <a:br>
              <a:rPr lang="hr-HR" sz="26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600" b="1" dirty="0">
                <a:solidFill>
                  <a:schemeClr val="bg1"/>
                </a:solidFill>
                <a:latin typeface="Segoe Print" panose="02000600000000000000" pitchFamily="2" charset="0"/>
              </a:rPr>
              <a:t>PALE JE SAM NA CIJELOM SVIJETU</a:t>
            </a:r>
            <a:r>
              <a:rPr lang="hr-HR" sz="2800" b="1" dirty="0" smtClean="0"/>
              <a:t>!</a:t>
            </a:r>
          </a:p>
          <a:p>
            <a:endParaRPr lang="hr-HR" sz="2800" b="1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Nakon što je isprobao sve što je njegovo dječačko srce htjelo, Pale je odlučio upravljati jednim prijevoznim sredstvom tik prije nego što se probudio.</a:t>
            </a:r>
            <a:b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Čime je Pale upravljao?</a:t>
            </a:r>
            <a:endParaRPr lang="hr-HR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1325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49977" y="4436944"/>
            <a:ext cx="10341429" cy="2812941"/>
          </a:xfrm>
        </p:spPr>
        <p:txBody>
          <a:bodyPr/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14. Ova velika i vesela obitelj dolazi iz Zagreba, točnije iz </a:t>
            </a: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Z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aselka. </a:t>
            </a:r>
          </a:p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Kako se prezivaju?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0"/>
            <a:ext cx="8062808" cy="45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27180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871" y="4624252"/>
            <a:ext cx="11125200" cy="1985554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15. </a:t>
            </a: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I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van </a:t>
            </a: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K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ušan autor je nekoliko knjiga u kojima je glavni lik dječak Koko Milić. </a:t>
            </a:r>
          </a:p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Nadimak Koko koristi jer mu se ne sviđa pravo ime, </a:t>
            </a:r>
          </a:p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 zove se  _______________.</a:t>
            </a:r>
          </a:p>
        </p:txBody>
      </p:sp>
      <p:sp>
        <p:nvSpPr>
          <p:cNvPr id="5" name="AutoShape 2" descr="Slikovni rezultat za ivan kušan njige"/>
          <p:cNvSpPr>
            <a:spLocks noChangeAspect="1" noChangeArrowheads="1"/>
          </p:cNvSpPr>
          <p:nvPr/>
        </p:nvSpPr>
        <p:spPr bwMode="auto">
          <a:xfrm>
            <a:off x="155575" y="-2033588"/>
            <a:ext cx="328612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115">
            <a:off x="472810" y="-381408"/>
            <a:ext cx="3598775" cy="465296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233999"/>
            <a:ext cx="2562225" cy="381548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8325">
            <a:off x="8692273" y="-163429"/>
            <a:ext cx="33432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1066800" y="596875"/>
            <a:ext cx="100584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8194" y="5350790"/>
            <a:ext cx="11652567" cy="2208508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16. Ivana Brlić-Mažuranić izuzetna je književnica koja je nakon života dobila nadimak koji ju uspoređuje s jednim svjetski poznatim dječjim piscem. Nadimak je _______________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34386" cy="53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0" y="325464"/>
            <a:ext cx="4635027" cy="289689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2741">
            <a:off x="6264143" y="678217"/>
            <a:ext cx="5820218" cy="3815476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148187"/>
            <a:ext cx="10058400" cy="209813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17.</a:t>
            </a:r>
            <a:endParaRPr lang="hr-HR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3825498" y="1573526"/>
            <a:ext cx="10058400" cy="3931920"/>
          </a:xfrm>
        </p:spPr>
        <p:txBody>
          <a:bodyPr/>
          <a:lstStyle/>
          <a:p>
            <a:r>
              <a:rPr lang="hr-HR" dirty="0" smtClean="0"/>
              <a:t>17.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9" y="3367098"/>
            <a:ext cx="4510523" cy="281907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55" y="3844549"/>
            <a:ext cx="4459379" cy="27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25630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67245" y="2415744"/>
            <a:ext cx="10058400" cy="4128747"/>
          </a:xfrm>
        </p:spPr>
        <p:txBody>
          <a:bodyPr>
            <a:normAutofit/>
          </a:bodyPr>
          <a:lstStyle/>
          <a:p>
            <a:pPr marL="3200400" lvl="7" indent="0">
              <a:buNone/>
            </a:pP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18. Zaljubljen do __________</a:t>
            </a:r>
          </a:p>
          <a:p>
            <a:pPr lvl="8"/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Kako je ____________</a:t>
            </a:r>
          </a:p>
          <a:p>
            <a:pPr lvl="8"/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____________ pismo</a:t>
            </a:r>
          </a:p>
          <a:p>
            <a:pPr lvl="8"/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_____________ u mojoj glavi</a:t>
            </a:r>
          </a:p>
          <a:p>
            <a:pPr lvl="8"/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Sretni _______________</a:t>
            </a:r>
          </a:p>
          <a:p>
            <a:pPr lvl="3"/>
            <a:endParaRPr lang="hr-HR" sz="28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lvl="8"/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Autor je ______________________</a:t>
            </a:r>
            <a:endParaRPr lang="hr-HR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84923" y="790414"/>
            <a:ext cx="6663680" cy="5749871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1. Nalazi se u svakoj knjižnici. Sadrži enciklopedije, rječnike, atlase, leksikone…</a:t>
            </a:r>
          </a:p>
          <a:p>
            <a:r>
              <a:rPr lang="hr-HR" sz="3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Zovemo ju priručna ili _______________________   zbirka</a:t>
            </a:r>
            <a:r>
              <a:rPr lang="hr-HR" sz="3600" dirty="0" smtClean="0">
                <a:latin typeface="Segoe Print" panose="02000600000000000000" pitchFamily="2" charset="0"/>
              </a:rPr>
              <a:t>.</a:t>
            </a:r>
            <a:endParaRPr lang="hr-HR" sz="3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24080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09059" y="1917362"/>
            <a:ext cx="4941376" cy="5554593"/>
          </a:xfrm>
        </p:spPr>
        <p:txBody>
          <a:bodyPr/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19. U ovoj priči Sunčane </a:t>
            </a:r>
            <a:r>
              <a:rPr lang="hr-HR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Škrinjarić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maslačak je dobio najljepšu haljinu za bal uz pomoć ________.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251553"/>
            <a:ext cx="4211627" cy="57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7759" y="642595"/>
            <a:ext cx="10058400" cy="27180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51760" y="3095896"/>
            <a:ext cx="9936479" cy="4428310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20. Male priče o velikim slovima, Nevidljiva iva, Šumar ima šumu na dlanu, Ja magarac.</a:t>
            </a:r>
          </a:p>
          <a:p>
            <a:endParaRPr lang="hr-HR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Uz kojeg pisca povezujemo ove naslove?</a:t>
            </a:r>
            <a:endParaRPr lang="hr-HR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53497" y="642595"/>
            <a:ext cx="4175760" cy="6803234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21. U knjizi </a:t>
            </a:r>
            <a:r>
              <a:rPr lang="hr-HR" sz="2800" i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Junaci Pavlove 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ulice, dječaci se bore za </a:t>
            </a:r>
            <a:r>
              <a:rPr lang="hr-HR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grund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, svoje igralište. Na kraju knjiga </a:t>
            </a:r>
            <a:r>
              <a:rPr lang="hr-HR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Nemčekova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smrt sve ih potrese i nauči važnu životnu lekciju.</a:t>
            </a:r>
          </a:p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Kako se zove pisac koji je rasplakao mnogu djecu?  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</a:t>
            </a:r>
            <a:endParaRPr lang="hr-HR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688313"/>
            <a:ext cx="5541264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7881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09628" y="5098942"/>
            <a:ext cx="7715572" cy="1759058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22. Kako se zove dječak iz džungle?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60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4782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12571" y="4604537"/>
            <a:ext cx="8791599" cy="2944678"/>
          </a:xfrm>
        </p:spPr>
        <p:txBody>
          <a:bodyPr/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23. Iz koje države su </a:t>
            </a:r>
            <a:r>
              <a:rPr lang="hr-HR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Dorothy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i psić </a:t>
            </a:r>
            <a:r>
              <a:rPr lang="hr-HR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Toto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‘otrgnuti’ i preselili u čarobnu zemlju Oz?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027"/>
            <a:ext cx="8374003" cy="47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1066800" y="596875"/>
            <a:ext cx="100584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86543" y="2142309"/>
            <a:ext cx="6648773" cy="5081452"/>
          </a:xfrm>
        </p:spPr>
        <p:txBody>
          <a:bodyPr/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24. Znate li kako se zove planet s kojeg nam dolazi Eko-Eko?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527925" cy="552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2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77840" y="1522376"/>
            <a:ext cx="5547360" cy="5740572"/>
          </a:xfrm>
        </p:spPr>
        <p:txBody>
          <a:bodyPr/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25. </a:t>
            </a: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U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ovoj priči, osim dječaka koji odbija odrasti, 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neobična je bila i obiteljska dadilja.</a:t>
            </a:r>
            <a:endParaRPr lang="hr-HR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Kako se zove pas-dadilja? 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0" y="712922"/>
            <a:ext cx="4642849" cy="46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0"/>
            <a:ext cx="10207626" cy="668215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00B0F0"/>
                </a:solidFill>
                <a:latin typeface="Script MT Bold" panose="03040602040607080904" pitchFamily="66" charset="0"/>
              </a:rPr>
              <a:t>…</a:t>
            </a:r>
            <a:endParaRPr lang="hr-HR" dirty="0">
              <a:solidFill>
                <a:srgbClr val="00B0F0"/>
              </a:solidFill>
              <a:latin typeface="Script MT Bold" panose="030406020406070809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47847" y="1629508"/>
            <a:ext cx="7065841" cy="5955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1. Kako </a:t>
            </a:r>
            <a:r>
              <a:rPr lang="hr-HR" b="1" dirty="0">
                <a:solidFill>
                  <a:schemeClr val="bg1"/>
                </a:solidFill>
                <a:latin typeface="Segoe Print" panose="02000600000000000000" pitchFamily="2" charset="0"/>
              </a:rPr>
              <a:t>se zove planet s kojeg dolazi </a:t>
            </a:r>
            <a:r>
              <a:rPr lang="hr-HR" b="1" dirty="0">
                <a:solidFill>
                  <a:schemeClr val="bg1"/>
                </a:solidFill>
                <a:latin typeface="Segoe Print" panose="02000600000000000000" pitchFamily="2" charset="0"/>
              </a:rPr>
              <a:t>S</a:t>
            </a: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uperman?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2. Koji </a:t>
            </a:r>
            <a:r>
              <a:rPr lang="hr-HR" b="1" dirty="0">
                <a:solidFill>
                  <a:schemeClr val="bg1"/>
                </a:solidFill>
                <a:latin typeface="Segoe Print" panose="02000600000000000000" pitchFamily="2" charset="0"/>
              </a:rPr>
              <a:t>brojevi su najstariji: sumerski, arapski ili </a:t>
            </a: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rimski?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3. Na </a:t>
            </a:r>
            <a:r>
              <a:rPr lang="hr-HR" b="1" dirty="0">
                <a:solidFill>
                  <a:schemeClr val="bg1"/>
                </a:solidFill>
                <a:latin typeface="Segoe Print" panose="02000600000000000000" pitchFamily="2" charset="0"/>
              </a:rPr>
              <a:t>koliko brda/brežuljaka je sagrađen </a:t>
            </a: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Rim?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4. Kako se zove krilati konj iz grčke mitologije?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5. Koga </a:t>
            </a:r>
            <a:r>
              <a:rPr lang="hr-HR" b="1" dirty="0">
                <a:solidFill>
                  <a:schemeClr val="bg1"/>
                </a:solidFill>
                <a:latin typeface="Segoe Print" panose="02000600000000000000" pitchFamily="2" charset="0"/>
              </a:rPr>
              <a:t>mrzi </a:t>
            </a: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anglofob?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6. Na </a:t>
            </a:r>
            <a:r>
              <a:rPr lang="hr-HR" b="1" dirty="0">
                <a:solidFill>
                  <a:schemeClr val="bg1"/>
                </a:solidFill>
                <a:latin typeface="Segoe Print" panose="02000600000000000000" pitchFamily="2" charset="0"/>
              </a:rPr>
              <a:t>poznatoj </a:t>
            </a:r>
            <a:r>
              <a:rPr lang="hr-HR" b="1" i="1" dirty="0">
                <a:solidFill>
                  <a:schemeClr val="bg1"/>
                </a:solidFill>
                <a:latin typeface="Segoe Print" panose="02000600000000000000" pitchFamily="2" charset="0"/>
              </a:rPr>
              <a:t>glavi šećera </a:t>
            </a:r>
            <a:r>
              <a:rPr lang="hr-HR" b="1" dirty="0">
                <a:solidFill>
                  <a:schemeClr val="bg1"/>
                </a:solidFill>
                <a:latin typeface="Segoe Print" panose="02000600000000000000" pitchFamily="2" charset="0"/>
              </a:rPr>
              <a:t> stoji još poznatiji kip: </a:t>
            </a:r>
            <a:endParaRPr lang="hr-HR" b="1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Isusa </a:t>
            </a:r>
            <a:r>
              <a:rPr lang="hr-HR" b="1" dirty="0">
                <a:solidFill>
                  <a:schemeClr val="bg1"/>
                </a:solidFill>
                <a:latin typeface="Segoe Print" panose="02000600000000000000" pitchFamily="2" charset="0"/>
              </a:rPr>
              <a:t>K</a:t>
            </a: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rista , Kolumba ili Muhameda?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7. Nakon što je  </a:t>
            </a:r>
            <a:r>
              <a:rPr lang="hr-HR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P</a:t>
            </a:r>
            <a:r>
              <a:rPr lang="hr-HR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aris</a:t>
            </a: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hr-HR" b="1" dirty="0">
                <a:solidFill>
                  <a:schemeClr val="bg1"/>
                </a:solidFill>
                <a:latin typeface="Segoe Print" panose="02000600000000000000" pitchFamily="2" charset="0"/>
              </a:rPr>
              <a:t>oteo lijepu </a:t>
            </a:r>
            <a:r>
              <a:rPr lang="hr-HR" b="1" dirty="0">
                <a:solidFill>
                  <a:schemeClr val="bg1"/>
                </a:solidFill>
                <a:latin typeface="Segoe Print" panose="02000600000000000000" pitchFamily="2" charset="0"/>
              </a:rPr>
              <a:t>H</a:t>
            </a: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elenu, odveo </a:t>
            </a:r>
            <a:r>
              <a:rPr lang="hr-HR" b="1" dirty="0">
                <a:solidFill>
                  <a:schemeClr val="bg1"/>
                </a:solidFill>
                <a:latin typeface="Segoe Print" panose="02000600000000000000" pitchFamily="2" charset="0"/>
              </a:rPr>
              <a:t>ju je u </a:t>
            </a: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:___? 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8. U kojem </a:t>
            </a:r>
            <a:r>
              <a:rPr lang="hr-HR" b="1" dirty="0">
                <a:solidFill>
                  <a:schemeClr val="bg1"/>
                </a:solidFill>
                <a:latin typeface="Segoe Print" panose="02000600000000000000" pitchFamily="2" charset="0"/>
              </a:rPr>
              <a:t>gradu </a:t>
            </a: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živi </a:t>
            </a:r>
            <a:r>
              <a:rPr lang="hr-HR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Bruce</a:t>
            </a: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hr-HR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Wayne</a:t>
            </a: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9. </a:t>
            </a:r>
            <a:r>
              <a:rPr lang="hr-HR" b="1" dirty="0">
                <a:solidFill>
                  <a:schemeClr val="bg1"/>
                </a:solidFill>
                <a:latin typeface="Segoe Print" panose="02000600000000000000" pitchFamily="2" charset="0"/>
              </a:rPr>
              <a:t>K</a:t>
            </a: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ako </a:t>
            </a:r>
            <a:r>
              <a:rPr lang="hr-HR" b="1" dirty="0">
                <a:solidFill>
                  <a:schemeClr val="bg1"/>
                </a:solidFill>
                <a:latin typeface="Segoe Print" panose="02000600000000000000" pitchFamily="2" charset="0"/>
              </a:rPr>
              <a:t>se </a:t>
            </a: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piše 45 koristeći rimske brojeve?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10. U kojoj video igri plešemo </a:t>
            </a:r>
            <a:r>
              <a:rPr lang="hr-HR" b="1" i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Floss</a:t>
            </a:r>
            <a:r>
              <a:rPr lang="hr-HR" b="1" i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hr-HR" b="1" i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dance</a:t>
            </a:r>
            <a:r>
              <a:rPr lang="hr-HR" b="1" i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808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35851" y="1511273"/>
            <a:ext cx="5189349" cy="5346727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2. </a:t>
            </a:r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  <a:t>Da upitaš bilo koga</a:t>
            </a:r>
            <a:b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  <a:t>u mom </a:t>
            </a:r>
            <a:r>
              <a:rPr lang="hr-HR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kraju, </a:t>
            </a:r>
            <a:r>
              <a:rPr lang="hr-HR" sz="24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Zelengaju</a:t>
            </a:r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  <a:t>:</a:t>
            </a:r>
            <a:b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  <a:t>- Tko sve radi naopačke,</a:t>
            </a:r>
            <a:b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  <a:t>tko iz </a:t>
            </a:r>
            <a:r>
              <a:rPr lang="hr-HR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praćke </a:t>
            </a:r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  <a:t>gađa mačke,</a:t>
            </a:r>
            <a:b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  <a:t>tko preskače preko zida,</a:t>
            </a:r>
            <a:b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  <a:t>tko lastina gnijezda skida,</a:t>
            </a:r>
            <a:b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  <a:t>tko kokoši za rep vuče,</a:t>
            </a:r>
            <a:b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  <a:t>tko se s djecom stalno tuče,</a:t>
            </a:r>
            <a:b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  <a:t>spreman da u svađi plane</a:t>
            </a:r>
            <a:b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400" dirty="0" err="1">
                <a:solidFill>
                  <a:schemeClr val="bg1"/>
                </a:solidFill>
                <a:latin typeface="Segoe Print" panose="02000600000000000000" pitchFamily="2" charset="0"/>
              </a:rPr>
              <a:t>ko</a:t>
            </a:r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  <a:t> ugarak?</a:t>
            </a:r>
          </a:p>
          <a:p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  <a:t>Odgovor će uvijek biti: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hr-HR" sz="24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hr-HR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________________________________</a:t>
            </a:r>
            <a:endParaRPr lang="hr-HR" sz="24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27180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61314" y="1503336"/>
            <a:ext cx="5703378" cy="5354664"/>
          </a:xfrm>
        </p:spPr>
        <p:txBody>
          <a:bodyPr/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3. Svibanj je godine 1699., </a:t>
            </a:r>
            <a:r>
              <a:rPr lang="hr-HR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Lemuel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Gulliver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nalazi se na prvom putovanju. Nakon brodoloma postaje zatočenik na otoku. Kako se zovu stanovnici tog otoka?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9" y="642594"/>
            <a:ext cx="4632436" cy="55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219555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60320" y="4663439"/>
            <a:ext cx="8564879" cy="2194561"/>
          </a:xfrm>
        </p:spPr>
        <p:txBody>
          <a:bodyPr/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4.  Ime autora i knjige uz koju vežemo ovu ilustraciju. </a:t>
            </a:r>
          </a:p>
          <a:p>
            <a:r>
              <a:rPr lang="hr-HR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(Napisati puni naziv književnog djela!) </a:t>
            </a:r>
            <a:r>
              <a:rPr lang="hr-HR" dirty="0" smtClean="0">
                <a:latin typeface="Segoe Print" panose="02000600000000000000" pitchFamily="2" charset="0"/>
              </a:rPr>
              <a:t>djela</a:t>
            </a:r>
            <a:r>
              <a:rPr lang="hr-HR" dirty="0" smtClean="0"/>
              <a:t>!)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" y="0"/>
            <a:ext cx="7969644" cy="449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24568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00815" y="1308098"/>
            <a:ext cx="4568303" cy="5392447"/>
          </a:xfrm>
        </p:spPr>
        <p:txBody>
          <a:bodyPr/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5. Najpoznatiji spomenik pisan glagoljicom je ___________________________</a:t>
            </a:r>
          </a:p>
          <a:p>
            <a:endParaRPr lang="hr-HR" sz="28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Kojim tipom glagoljice je pisan?  </a:t>
            </a:r>
            <a:r>
              <a:rPr lang="hr-HR" sz="2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(bonus bodovi)</a:t>
            </a:r>
          </a:p>
          <a:p>
            <a:endParaRPr lang="hr-HR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770"/>
            <a:ext cx="6556896" cy="44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28730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927742" y="223950"/>
            <a:ext cx="4197458" cy="5811090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6.  Ova pjesma veže se uz ____________  narječje.</a:t>
            </a:r>
            <a:endParaRPr lang="hr-HR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471"/>
            <a:ext cx="4866468" cy="77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1325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41418" y="4896612"/>
            <a:ext cx="10432868" cy="1874130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7. Carlo </a:t>
            </a:r>
            <a:r>
              <a:rPr lang="hr-HR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Collodi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književni je otac ovog lažljivog dječaka. </a:t>
            </a:r>
          </a:p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Stolar </a:t>
            </a:r>
            <a:r>
              <a:rPr lang="hr-HR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Gepetto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izrezbario ga je od drveta. </a:t>
            </a:r>
          </a:p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                Tko ga je oživio?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" y="247973"/>
            <a:ext cx="8033786" cy="45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1066800" y="542441"/>
            <a:ext cx="10058400" cy="100153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09668" y="387458"/>
            <a:ext cx="3515532" cy="5647582"/>
          </a:xfrm>
        </p:spPr>
        <p:txBody>
          <a:bodyPr/>
          <a:lstStyle/>
          <a:p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8.  </a:t>
            </a:r>
            <a:r>
              <a:rPr lang="hr-HR" sz="2800" dirty="0">
                <a:solidFill>
                  <a:schemeClr val="bg1"/>
                </a:solidFill>
                <a:latin typeface="Segoe Print" panose="02000600000000000000" pitchFamily="2" charset="0"/>
              </a:rPr>
              <a:t>A</a:t>
            </a:r>
            <a:r>
              <a:rPr lang="hr-HR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utor i ime knjige.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1" y="144199"/>
            <a:ext cx="7105922" cy="61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Nebeski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Nebe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Nebeski</Template>
  <TotalTime>262</TotalTime>
  <Words>665</Words>
  <Application>Microsoft Office PowerPoint</Application>
  <PresentationFormat>Prilagođeno</PresentationFormat>
  <Paragraphs>74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Nebeski</vt:lpstr>
      <vt:lpstr>(među)Školski (lektirni) kviz  quizzards and warriors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17.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Školski (lektirni) kviz</dc:title>
  <dc:creator>Windows User</dc:creator>
  <cp:lastModifiedBy>korisnik</cp:lastModifiedBy>
  <cp:revision>29</cp:revision>
  <dcterms:created xsi:type="dcterms:W3CDTF">2018-10-28T15:50:07Z</dcterms:created>
  <dcterms:modified xsi:type="dcterms:W3CDTF">2018-10-29T08:16:38Z</dcterms:modified>
</cp:coreProperties>
</file>